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slideMasters/slideMaster34.xml" ContentType="application/vnd.openxmlformats-officedocument.presentationml.slideMaster+xml"/>
  <Override PartName="/ppt/slides/slide34.xml" ContentType="application/vnd.openxmlformats-officedocument.presentationml.slide+xml"/>
  <Override PartName="/ppt/slideMasters/slideMaster35.xml" ContentType="application/vnd.openxmlformats-officedocument.presentationml.slideMaster+xml"/>
  <Override PartName="/ppt/slides/slide35.xml" ContentType="application/vnd.openxmlformats-officedocument.presentationml.slide+xml"/>
  <Override PartName="/ppt/slideMasters/slideMaster36.xml" ContentType="application/vnd.openxmlformats-officedocument.presentationml.slideMaster+xml"/>
  <Override PartName="/ppt/slides/slide36.xml" ContentType="application/vnd.openxmlformats-officedocument.presentationml.slide+xml"/>
  <Override PartName="/ppt/slideMasters/slideMaster37.xml" ContentType="application/vnd.openxmlformats-officedocument.presentationml.slideMaster+xml"/>
  <Override PartName="/ppt/slides/slide37.xml" ContentType="application/vnd.openxmlformats-officedocument.presentationml.slide+xml"/>
  <Override PartName="/ppt/slideMasters/slideMaster38.xml" ContentType="application/vnd.openxmlformats-officedocument.presentationml.slideMaster+xml"/>
  <Override PartName="/ppt/slides/slide38.xml" ContentType="application/vnd.openxmlformats-officedocument.presentationml.slide+xml"/>
  <Override PartName="/ppt/slideMasters/slideMaster39.xml" ContentType="application/vnd.openxmlformats-officedocument.presentationml.slideMaster+xml"/>
  <Override PartName="/ppt/slides/slide39.xml" ContentType="application/vnd.openxmlformats-officedocument.presentationml.slide+xml"/>
  <Override PartName="/ppt/slideMasters/slideMaster40.xml" ContentType="application/vnd.openxmlformats-officedocument.presentationml.slideMaster+xml"/>
  <Override PartName="/ppt/slides/slide40.xml" ContentType="application/vnd.openxmlformats-officedocument.presentationml.slide+xml"/>
  <Override PartName="/ppt/slideMasters/slideMaster41.xml" ContentType="application/vnd.openxmlformats-officedocument.presentationml.slideMaster+xml"/>
  <Override PartName="/ppt/slides/slide41.xml" ContentType="application/vnd.openxmlformats-officedocument.presentationml.slide+xml"/>
  <Override PartName="/ppt/slideMasters/slideMaster42.xml" ContentType="application/vnd.openxmlformats-officedocument.presentationml.slideMaster+xml"/>
  <Override PartName="/ppt/slides/slide42.xml" ContentType="application/vnd.openxmlformats-officedocument.presentationml.slide+xml"/>
  <Override PartName="/ppt/slideMasters/slideMaster43.xml" ContentType="application/vnd.openxmlformats-officedocument.presentationml.slideMaster+xml"/>
  <Override PartName="/ppt/slides/slide43.xml" ContentType="application/vnd.openxmlformats-officedocument.presentationml.slide+xml"/>
  <Override PartName="/ppt/slideMasters/slideMaster44.xml" ContentType="application/vnd.openxmlformats-officedocument.presentationml.slideMaster+xml"/>
  <Override PartName="/ppt/slides/slide44.xml" ContentType="application/vnd.openxmlformats-officedocument.presentationml.slide+xml"/>
  <Override PartName="/ppt/slideMasters/slideMaster45.xml" ContentType="application/vnd.openxmlformats-officedocument.presentationml.slideMaster+xml"/>
  <Override PartName="/ppt/slides/slide45.xml" ContentType="application/vnd.openxmlformats-officedocument.presentationml.slide+xml"/>
  <Override PartName="/ppt/slideMasters/slideMaster46.xml" ContentType="application/vnd.openxmlformats-officedocument.presentationml.slideMaster+xml"/>
  <Override PartName="/ppt/slides/slide46.xml" ContentType="application/vnd.openxmlformats-officedocument.presentationml.slide+xml"/>
  <Override PartName="/ppt/slideMasters/slideMaster47.xml" ContentType="application/vnd.openxmlformats-officedocument.presentationml.slideMaster+xml"/>
  <Override PartName="/ppt/slides/slide47.xml" ContentType="application/vnd.openxmlformats-officedocument.presentationml.slide+xml"/>
  <Override PartName="/ppt/slideMasters/slideMaster48.xml" ContentType="application/vnd.openxmlformats-officedocument.presentationml.slideMaster+xml"/>
  <Override PartName="/ppt/slides/slide48.xml" ContentType="application/vnd.openxmlformats-officedocument.presentationml.slide+xml"/>
  <Override PartName="/ppt/slideMasters/slideMaster49.xml" ContentType="application/vnd.openxmlformats-officedocument.presentationml.slideMaster+xml"/>
  <Override PartName="/ppt/slides/slide49.xml" ContentType="application/vnd.openxmlformats-officedocument.presentationml.slide+xml"/>
  <Override PartName="/ppt/slideMasters/slideMaster50.xml" ContentType="application/vnd.openxmlformats-officedocument.presentationml.slideMaster+xml"/>
  <Override PartName="/ppt/slides/slide50.xml" ContentType="application/vnd.openxmlformats-officedocument.presentationml.slide+xml"/>
  <Override PartName="/ppt/slideMasters/slideMaster51.xml" ContentType="application/vnd.openxmlformats-officedocument.presentationml.slideMaster+xml"/>
  <Override PartName="/ppt/slides/slide51.xml" ContentType="application/vnd.openxmlformats-officedocument.presentationml.slide+xml"/>
  <Override PartName="/ppt/slideMasters/slideMaster52.xml" ContentType="application/vnd.openxmlformats-officedocument.presentationml.slideMaster+xml"/>
  <Override PartName="/ppt/slides/slide52.xml" ContentType="application/vnd.openxmlformats-officedocument.presentationml.slide+xml"/>
  <Override PartName="/ppt/slideMasters/slideMaster53.xml" ContentType="application/vnd.openxmlformats-officedocument.presentationml.slideMaster+xml"/>
  <Override PartName="/ppt/slides/slide53.xml" ContentType="application/vnd.openxmlformats-officedocument.presentationml.slide+xml"/>
  <Override PartName="/ppt/slideMasters/slideMaster54.xml" ContentType="application/vnd.openxmlformats-officedocument.presentationml.slideMaster+xml"/>
  <Override PartName="/ppt/slides/slide54.xml" ContentType="application/vnd.openxmlformats-officedocument.presentationml.slide+xml"/>
  <Override PartName="/ppt/slideMasters/slideMaster55.xml" ContentType="application/vnd.openxmlformats-officedocument.presentationml.slideMaster+xml"/>
  <Override PartName="/ppt/slides/slide55.xml" ContentType="application/vnd.openxmlformats-officedocument.presentationml.slide+xml"/>
  <Override PartName="/ppt/slideMasters/slideMaster56.xml" ContentType="application/vnd.openxmlformats-officedocument.presentationml.slideMaster+xml"/>
  <Override PartName="/ppt/slides/slide56.xml" ContentType="application/vnd.openxmlformats-officedocument.presentationml.slide+xml"/>
  <Override PartName="/ppt/slideMasters/slideMaster57.xml" ContentType="application/vnd.openxmlformats-officedocument.presentationml.slideMaster+xml"/>
  <Override PartName="/ppt/slides/slide57.xml" ContentType="application/vnd.openxmlformats-officedocument.presentationml.slide+xml"/>
  <Override PartName="/ppt/slideMasters/slideMaster58.xml" ContentType="application/vnd.openxmlformats-officedocument.presentationml.slideMaster+xml"/>
  <Override PartName="/ppt/slides/slide58.xml" ContentType="application/vnd.openxmlformats-officedocument.presentationml.slide+xml"/>
  <Override PartName="/ppt/slideMasters/slideMaster59.xml" ContentType="application/vnd.openxmlformats-officedocument.presentationml.slideMaster+xml"/>
  <Override PartName="/ppt/slides/slide59.xml" ContentType="application/vnd.openxmlformats-officedocument.presentationml.slide+xml"/>
  <Override PartName="/ppt/slideMasters/slideMaster60.xml" ContentType="application/vnd.openxmlformats-officedocument.presentationml.slideMaster+xml"/>
  <Override PartName="/ppt/slides/slide60.xml" ContentType="application/vnd.openxmlformats-officedocument.presentationml.slide+xml"/>
  <Override PartName="/ppt/slideMasters/slideMaster61.xml" ContentType="application/vnd.openxmlformats-officedocument.presentationml.slideMaster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Relationship Id="rId4" Type="http://schemas.openxmlformats.org/officeDocument/2006/relationships/custom-properties" Target="docProps/custom.xml" 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</p:sldIdLst>
  <p:notesMasterIdLst>
    <p:notesMasterId r:id="rId63"/>
  </p:notesMasterIdLst>
  <p:sldSz cx="12192000" cy="6858000"/>
  <p:notesSz cx="6858000" cy="12192000"/>
  <p:embeddedFontLst>
    <p:embeddedFont>
      <p:font typeface="MiSans" charset="-122" pitchFamily="34"/>
      <p:regular r:id="rId68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notesMaster" Target="notesMasters/notesMaster1.xml"/><Relationship Id="rId64" Type="http://schemas.openxmlformats.org/officeDocument/2006/relationships/presProps" Target="presProps.xml"/><Relationship Id="rId65" Type="http://schemas.openxmlformats.org/officeDocument/2006/relationships/viewProps" Target="viewProps.xml"/><Relationship Id="rId66" Type="http://schemas.openxmlformats.org/officeDocument/2006/relationships/theme" Target="theme/theme1.xml"/><Relationship Id="rId67" Type="http://schemas.openxmlformats.org/officeDocument/2006/relationships/tableStyles" Target="tableStyles.xml"/><Relationship Id="rId68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3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4.xml"/>
		</Relationships>
</file>

<file path=ppt/notesSlides/_rels/notesSlide3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5.xml"/>
		</Relationships>
</file>

<file path=ppt/notesSlides/_rels/notesSlide3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6.xml"/>
		</Relationships>
</file>

<file path=ppt/notesSlides/_rels/notesSlide3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7.xml"/>
		</Relationships>
</file>

<file path=ppt/notesSlides/_rels/notesSlide3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8.xml"/>
		</Relationships>
</file>

<file path=ppt/notesSlides/_rels/notesSlide3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9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4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0.xml"/>
		</Relationships>
</file>

<file path=ppt/notesSlides/_rels/notesSlide4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1.xml"/>
		</Relationships>
</file>

<file path=ppt/notesSlides/_rels/notesSlide4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2.xml"/>
		</Relationships>
</file>

<file path=ppt/notesSlides/_rels/notesSlide4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3.xml"/>
		</Relationships>
</file>

<file path=ppt/notesSlides/_rels/notesSlide4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4.xml"/>
		</Relationships>
</file>

<file path=ppt/notesSlides/_rels/notesSlide4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5.xml"/>
		</Relationships>
</file>

<file path=ppt/notesSlides/_rels/notesSlide4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6.xml"/>
		</Relationships>
</file>

<file path=ppt/notesSlides/_rels/notesSlide4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7.xml"/>
		</Relationships>
</file>

<file path=ppt/notesSlides/_rels/notesSlide4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8.xml"/>
		</Relationships>
</file>

<file path=ppt/notesSlides/_rels/notesSlide4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9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5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0.xml"/>
		</Relationships>
</file>

<file path=ppt/notesSlides/_rels/notesSlide5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1.xml"/>
		</Relationships>
</file>

<file path=ppt/notesSlides/_rels/notesSlide5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2.xml"/>
		</Relationships>
</file>

<file path=ppt/notesSlides/_rels/notesSlide5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3.xml"/>
		</Relationships>
</file>

<file path=ppt/notesSlides/_rels/notesSlide5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4.xml"/>
		</Relationships>
</file>

<file path=ppt/notesSlides/_rels/notesSlide5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5.xml"/>
		</Relationships>
</file>

<file path=ppt/notesSlides/_rels/notesSlide5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6.xml"/>
		</Relationships>
</file>

<file path=ppt/notesSlides/_rels/notesSlide5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7.xml"/>
		</Relationships>
</file>

<file path=ppt/notesSlides/_rels/notesSlide5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8.xml"/>
		</Relationships>
</file>

<file path=ppt/notesSlides/_rels/notesSlide5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9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6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0.xml"/>
		</Relationships>
</file>

<file path=ppt/notesSlides/_rels/notesSlide6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1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5" Type="http://schemas.openxmlformats.org/officeDocument/2006/relationships/image" Target="../media/image-1-5.png"/><Relationship Id="rId6" Type="http://schemas.openxmlformats.org/officeDocument/2006/relationships/image" Target="../media/image-1-6.png"/><Relationship Id="rId7" Type="http://schemas.openxmlformats.org/officeDocument/2006/relationships/image" Target="../media/image-1-7.png"/><Relationship Id="rId8" Type="http://schemas.openxmlformats.org/officeDocument/2006/relationships/image" Target="../media/image-1-8.png"/><Relationship Id="rId9" Type="http://schemas.openxmlformats.org/officeDocument/2006/relationships/image" Target="../media/image-1-9.png"/><Relationship Id="rId10" Type="http://schemas.openxmlformats.org/officeDocument/2006/relationships/image" Target="../media/image-1-10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jpg"/><Relationship Id="rId2" Type="http://schemas.openxmlformats.org/officeDocument/2006/relationships/image" Target="../media/image-8-13.jpg"/><Relationship Id="rId3" Type="http://schemas.openxmlformats.org/officeDocument/2006/relationships/image" Target="../media/image-10-3.png"/><Relationship Id="rId4" Type="http://schemas.openxmlformats.org/officeDocument/2006/relationships/image" Target="../media/image-10-3.png"/><Relationship Id="rId5" Type="http://schemas.openxmlformats.org/officeDocument/2006/relationships/image" Target="../media/image-1-3.png"/><Relationship Id="rId6" Type="http://schemas.openxmlformats.org/officeDocument/2006/relationships/image" Target="../media/image-1-6.png"/><Relationship Id="rId7" Type="http://schemas.openxmlformats.org/officeDocument/2006/relationships/image" Target="../media/image-1-6.png"/><Relationship Id="rId8" Type="http://schemas.openxmlformats.org/officeDocument/2006/relationships/image" Target="../media/image-2-22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8-13.jpg"/><Relationship Id="rId3" Type="http://schemas.openxmlformats.org/officeDocument/2006/relationships/image" Target="../media/image-11-1.png"/><Relationship Id="rId4" Type="http://schemas.openxmlformats.org/officeDocument/2006/relationships/image" Target="../media/image-8-13.jpg"/><Relationship Id="rId5" Type="http://schemas.openxmlformats.org/officeDocument/2006/relationships/image" Target="../media/image-11-1.png"/><Relationship Id="rId6" Type="http://schemas.openxmlformats.org/officeDocument/2006/relationships/image" Target="../media/image-8-13.jp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11-9.png"/><Relationship Id="rId10" Type="http://schemas.openxmlformats.org/officeDocument/2006/relationships/image" Target="../media/image-1-8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1.png"/><Relationship Id="rId3" Type="http://schemas.openxmlformats.org/officeDocument/2006/relationships/image" Target="../media/image-12-1.png"/><Relationship Id="rId4" Type="http://schemas.openxmlformats.org/officeDocument/2006/relationships/image" Target="../media/image-12-1.png"/><Relationship Id="rId5" Type="http://schemas.openxmlformats.org/officeDocument/2006/relationships/image" Target="../media/image-12-5.png"/><Relationship Id="rId6" Type="http://schemas.openxmlformats.org/officeDocument/2006/relationships/image" Target="../media/image-12-5.png"/><Relationship Id="rId7" Type="http://schemas.openxmlformats.org/officeDocument/2006/relationships/image" Target="../media/image-12-5.png"/><Relationship Id="rId8" Type="http://schemas.openxmlformats.org/officeDocument/2006/relationships/image" Target="../media/image-12-5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1.png"/><Relationship Id="rId3" Type="http://schemas.openxmlformats.org/officeDocument/2006/relationships/image" Target="../media/image-13-1.png"/><Relationship Id="rId4" Type="http://schemas.openxmlformats.org/officeDocument/2006/relationships/image" Target="../media/image-3-1.png"/><Relationship Id="rId5" Type="http://schemas.openxmlformats.org/officeDocument/2006/relationships/image" Target="../media/image-13-5.png"/><Relationship Id="rId6" Type="http://schemas.openxmlformats.org/officeDocument/2006/relationships/image" Target="../media/image-13-5.png"/><Relationship Id="rId7" Type="http://schemas.openxmlformats.org/officeDocument/2006/relationships/image" Target="../media/image-13-5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0.png"/><Relationship Id="rId2" Type="http://schemas.openxmlformats.org/officeDocument/2006/relationships/image" Target="../media/image-3-3.jpg"/><Relationship Id="rId3" Type="http://schemas.openxmlformats.org/officeDocument/2006/relationships/image" Target="../media/image-1-3.png"/><Relationship Id="rId4" Type="http://schemas.openxmlformats.org/officeDocument/2006/relationships/image" Target="../media/image-14-4.png"/><Relationship Id="rId5" Type="http://schemas.openxmlformats.org/officeDocument/2006/relationships/image" Target="../media/image-14-4.png"/><Relationship Id="rId6" Type="http://schemas.openxmlformats.org/officeDocument/2006/relationships/image" Target="../media/image-14-6.png"/><Relationship Id="rId7" Type="http://schemas.openxmlformats.org/officeDocument/2006/relationships/image" Target="../media/image-14-6.png"/><Relationship Id="rId8" Type="http://schemas.openxmlformats.org/officeDocument/2006/relationships/image" Target="../media/image-14-6.png"/><Relationship Id="rId9" Type="http://schemas.openxmlformats.org/officeDocument/2006/relationships/image" Target="../media/image-14-6.png"/><Relationship Id="rId10" Type="http://schemas.openxmlformats.org/officeDocument/2006/relationships/image" Target="../media/image-14-6.png"/><Relationship Id="rId11" Type="http://schemas.openxmlformats.org/officeDocument/2006/relationships/image" Target="../media/image-14-6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1.png"/><Relationship Id="rId3" Type="http://schemas.openxmlformats.org/officeDocument/2006/relationships/image" Target="../media/image-15-1.png"/><Relationship Id="rId4" Type="http://schemas.openxmlformats.org/officeDocument/2006/relationships/image" Target="../media/image-15-4.png"/><Relationship Id="rId5" Type="http://schemas.openxmlformats.org/officeDocument/2006/relationships/image" Target="../media/image-15-4.png"/><Relationship Id="rId6" Type="http://schemas.openxmlformats.org/officeDocument/2006/relationships/image" Target="../media/image-15-4.pn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1-6.png"/><Relationship Id="rId10" Type="http://schemas.openxmlformats.org/officeDocument/2006/relationships/image" Target="../media/image-1-3.png"/><Relationship Id="rId11" Type="http://schemas.openxmlformats.org/officeDocument/2006/relationships/image" Target="../media/image-1-9.png"/><Relationship Id="rId12" Type="http://schemas.openxmlformats.org/officeDocument/2006/relationships/image" Target="../media/image-1-6.png"/><Relationship Id="rId13" Type="http://schemas.openxmlformats.org/officeDocument/2006/relationships/image" Target="../media/image-1-6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jpg"/><Relationship Id="rId2" Type="http://schemas.openxmlformats.org/officeDocument/2006/relationships/image" Target="../media/image-16-2.png"/><Relationship Id="rId3" Type="http://schemas.openxmlformats.org/officeDocument/2006/relationships/image" Target="../media/image-16-3.png"/><Relationship Id="rId4" Type="http://schemas.openxmlformats.org/officeDocument/2006/relationships/image" Target="../media/image-16-4.png"/><Relationship Id="rId5" Type="http://schemas.openxmlformats.org/officeDocument/2006/relationships/image" Target="../media/image-2-22.png"/><Relationship Id="rId6" Type="http://schemas.openxmlformats.org/officeDocument/2006/relationships/image" Target="../media/image-8-13.jpg"/><Relationship Id="rId7" Type="http://schemas.openxmlformats.org/officeDocument/2006/relationships/image" Target="../media/image-8-13.jp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6.png"/><Relationship Id="rId2" Type="http://schemas.openxmlformats.org/officeDocument/2006/relationships/image" Target="../media/image-1-9.png"/><Relationship Id="rId3" Type="http://schemas.openxmlformats.org/officeDocument/2006/relationships/image" Target="../media/image-4-10.png"/><Relationship Id="rId4" Type="http://schemas.openxmlformats.org/officeDocument/2006/relationships/image" Target="../media/image-1-6.png"/><Relationship Id="rId5" Type="http://schemas.openxmlformats.org/officeDocument/2006/relationships/image" Target="../media/image-1-2.png"/><Relationship Id="rId6" Type="http://schemas.openxmlformats.org/officeDocument/2006/relationships/image" Target="../media/image-17-6.jp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png"/><Relationship Id="rId3" Type="http://schemas.openxmlformats.org/officeDocument/2006/relationships/image" Target="../media/image-4-10.png"/><Relationship Id="rId4" Type="http://schemas.openxmlformats.org/officeDocument/2006/relationships/image" Target="../media/image-1-8.png"/><Relationship Id="rId5" Type="http://schemas.openxmlformats.org/officeDocument/2006/relationships/image" Target="../media/image-1-2.png"/><Relationship Id="rId6" Type="http://schemas.openxmlformats.org/officeDocument/2006/relationships/image" Target="../media/image-1-9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6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jpg"/><Relationship Id="rId5" Type="http://schemas.openxmlformats.org/officeDocument/2006/relationships/image" Target="../media/image-2-5.png"/><Relationship Id="rId6" Type="http://schemas.openxmlformats.org/officeDocument/2006/relationships/image" Target="../media/image-2-6.png"/><Relationship Id="rId7" Type="http://schemas.openxmlformats.org/officeDocument/2006/relationships/image" Target="../media/image-2-7.png"/><Relationship Id="rId8" Type="http://schemas.openxmlformats.org/officeDocument/2006/relationships/image" Target="../media/image-2-6.png"/><Relationship Id="rId9" Type="http://schemas.openxmlformats.org/officeDocument/2006/relationships/image" Target="../media/image-2-7.png"/><Relationship Id="rId10" Type="http://schemas.openxmlformats.org/officeDocument/2006/relationships/image" Target="../media/image-2-6.png"/><Relationship Id="rId11" Type="http://schemas.openxmlformats.org/officeDocument/2006/relationships/image" Target="../media/image-2-7.png"/><Relationship Id="rId12" Type="http://schemas.openxmlformats.org/officeDocument/2006/relationships/image" Target="../media/image-2-6.png"/><Relationship Id="rId13" Type="http://schemas.openxmlformats.org/officeDocument/2006/relationships/image" Target="../media/image-2-7.png"/><Relationship Id="rId14" Type="http://schemas.openxmlformats.org/officeDocument/2006/relationships/image" Target="../media/image-2-6.png"/><Relationship Id="rId15" Type="http://schemas.openxmlformats.org/officeDocument/2006/relationships/image" Target="../media/image-2-7.png"/><Relationship Id="rId16" Type="http://schemas.openxmlformats.org/officeDocument/2006/relationships/image" Target="../media/image-2-6.png"/><Relationship Id="rId17" Type="http://schemas.openxmlformats.org/officeDocument/2006/relationships/image" Target="../media/image-2-7.png"/><Relationship Id="rId18" Type="http://schemas.openxmlformats.org/officeDocument/2006/relationships/image" Target="../media/image-1-3.png"/><Relationship Id="rId19" Type="http://schemas.openxmlformats.org/officeDocument/2006/relationships/image" Target="../media/image-1-6.png"/><Relationship Id="rId20" Type="http://schemas.openxmlformats.org/officeDocument/2006/relationships/image" Target="../media/image-1-2.png"/><Relationship Id="rId21" Type="http://schemas.openxmlformats.org/officeDocument/2006/relationships/image" Target="../media/image-1-9.png"/><Relationship Id="rId22" Type="http://schemas.openxmlformats.org/officeDocument/2006/relationships/image" Target="../media/image-2-22.png"/><Relationship Id="rId23" Type="http://schemas.openxmlformats.org/officeDocument/2006/relationships/slideLayout" Target="../slideLayouts/slideLayout1.xml"/><Relationship Id="rId2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0.png"/><Relationship Id="rId2" Type="http://schemas.openxmlformats.org/officeDocument/2006/relationships/image" Target="../media/image-20-2.png"/><Relationship Id="rId3" Type="http://schemas.openxmlformats.org/officeDocument/2006/relationships/image" Target="../media/image-20-3.png"/><Relationship Id="rId4" Type="http://schemas.openxmlformats.org/officeDocument/2006/relationships/image" Target="../media/image-20-4.png"/><Relationship Id="rId5" Type="http://schemas.openxmlformats.org/officeDocument/2006/relationships/image" Target="../media/image-20-5.png"/><Relationship Id="rId6" Type="http://schemas.openxmlformats.org/officeDocument/2006/relationships/image" Target="../media/image-4-10.png"/><Relationship Id="rId7" Type="http://schemas.openxmlformats.org/officeDocument/2006/relationships/image" Target="../media/image-14-6.png"/><Relationship Id="rId8" Type="http://schemas.openxmlformats.org/officeDocument/2006/relationships/image" Target="../media/image-14-6.png"/><Relationship Id="rId9" Type="http://schemas.openxmlformats.org/officeDocument/2006/relationships/image" Target="../media/image-14-6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3.jpg"/><Relationship Id="rId2" Type="http://schemas.openxmlformats.org/officeDocument/2006/relationships/image" Target="../media/image-1-3.png"/><Relationship Id="rId3" Type="http://schemas.openxmlformats.org/officeDocument/2006/relationships/image" Target="../media/image-2-5.png"/><Relationship Id="rId4" Type="http://schemas.openxmlformats.org/officeDocument/2006/relationships/image" Target="../media/image-18-2.png"/><Relationship Id="rId5" Type="http://schemas.openxmlformats.org/officeDocument/2006/relationships/image" Target="../media/image-13-5.png"/><Relationship Id="rId6" Type="http://schemas.openxmlformats.org/officeDocument/2006/relationships/image" Target="../media/image-21-6.png"/><Relationship Id="rId7" Type="http://schemas.openxmlformats.org/officeDocument/2006/relationships/image" Target="../media/image-21-7.svg"/><Relationship Id="rId8" Type="http://schemas.openxmlformats.org/officeDocument/2006/relationships/image" Target="../media/image-18-2.png"/><Relationship Id="rId9" Type="http://schemas.openxmlformats.org/officeDocument/2006/relationships/image" Target="../media/image-18-2.png"/><Relationship Id="rId10" Type="http://schemas.openxmlformats.org/officeDocument/2006/relationships/image" Target="../media/image-13-5.png"/><Relationship Id="rId11" Type="http://schemas.openxmlformats.org/officeDocument/2006/relationships/image" Target="../media/image-21-11.png"/><Relationship Id="rId12" Type="http://schemas.openxmlformats.org/officeDocument/2006/relationships/image" Target="../media/image-13-5.png"/><Relationship Id="rId13" Type="http://schemas.openxmlformats.org/officeDocument/2006/relationships/image" Target="../media/image-21-13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jpg"/><Relationship Id="rId2" Type="http://schemas.openxmlformats.org/officeDocument/2006/relationships/image" Target="../media/image-8-13.jpg"/><Relationship Id="rId3" Type="http://schemas.openxmlformats.org/officeDocument/2006/relationships/image" Target="../media/image-22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0.png"/><Relationship Id="rId2" Type="http://schemas.openxmlformats.org/officeDocument/2006/relationships/image" Target="../media/image-20-2.png"/><Relationship Id="rId3" Type="http://schemas.openxmlformats.org/officeDocument/2006/relationships/image" Target="../media/image-20-3.png"/><Relationship Id="rId4" Type="http://schemas.openxmlformats.org/officeDocument/2006/relationships/image" Target="../media/image-20-4.png"/><Relationship Id="rId5" Type="http://schemas.openxmlformats.org/officeDocument/2006/relationships/image" Target="../media/image-20-5.png"/><Relationship Id="rId6" Type="http://schemas.openxmlformats.org/officeDocument/2006/relationships/image" Target="../media/image-4-10.png"/><Relationship Id="rId7" Type="http://schemas.openxmlformats.org/officeDocument/2006/relationships/image" Target="../media/image-14-6.png"/><Relationship Id="rId8" Type="http://schemas.openxmlformats.org/officeDocument/2006/relationships/image" Target="../media/image-14-6.png"/><Relationship Id="rId9" Type="http://schemas.openxmlformats.org/officeDocument/2006/relationships/image" Target="../media/image-14-6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png"/><Relationship Id="rId2" Type="http://schemas.openxmlformats.org/officeDocument/2006/relationships/image" Target="../media/image-25-1.png"/><Relationship Id="rId3" Type="http://schemas.openxmlformats.org/officeDocument/2006/relationships/image" Target="../media/image-25-3.png"/><Relationship Id="rId4" Type="http://schemas.openxmlformats.org/officeDocument/2006/relationships/image" Target="../media/image-25-3.png"/><Relationship Id="rId5" Type="http://schemas.openxmlformats.org/officeDocument/2006/relationships/image" Target="../media/image-25-5.png"/><Relationship Id="rId6" Type="http://schemas.openxmlformats.org/officeDocument/2006/relationships/image" Target="../media/image-25-5.png"/><Relationship Id="rId7" Type="http://schemas.openxmlformats.org/officeDocument/2006/relationships/image" Target="../media/image-25-5.png"/><Relationship Id="rId8" Type="http://schemas.openxmlformats.org/officeDocument/2006/relationships/image" Target="../media/image-25-5.png"/><Relationship Id="rId9" Type="http://schemas.openxmlformats.org/officeDocument/2006/relationships/image" Target="../media/image-2-22.png"/><Relationship Id="rId10" Type="http://schemas.openxmlformats.org/officeDocument/2006/relationships/image" Target="../media/image-1-3.png"/><Relationship Id="rId11" Type="http://schemas.openxmlformats.org/officeDocument/2006/relationships/image" Target="../media/image-1-6.png"/><Relationship Id="rId12" Type="http://schemas.openxmlformats.org/officeDocument/2006/relationships/image" Target="../media/image-1-9.png"/><Relationship Id="rId13" Type="http://schemas.openxmlformats.org/officeDocument/2006/relationships/image" Target="../media/image-1-2.png"/><Relationship Id="rId14" Type="http://schemas.openxmlformats.org/officeDocument/2006/relationships/image" Target="../media/image-1-6.png"/><Relationship Id="rId15" Type="http://schemas.openxmlformats.org/officeDocument/2006/relationships/image" Target="../media/image-1-3.png"/><Relationship Id="rId16" Type="http://schemas.openxmlformats.org/officeDocument/2006/relationships/slideLayout" Target="../slideLayouts/slideLayout1.xml"/><Relationship Id="rId17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3.jpg"/><Relationship Id="rId2" Type="http://schemas.openxmlformats.org/officeDocument/2006/relationships/image" Target="../media/image-1-3.png"/><Relationship Id="rId3" Type="http://schemas.openxmlformats.org/officeDocument/2006/relationships/image" Target="../media/image-26-3.png"/><Relationship Id="rId4" Type="http://schemas.openxmlformats.org/officeDocument/2006/relationships/image" Target="../media/image-26-4.png"/><Relationship Id="rId5" Type="http://schemas.openxmlformats.org/officeDocument/2006/relationships/image" Target="../media/image-26-3.png"/><Relationship Id="rId6" Type="http://schemas.openxmlformats.org/officeDocument/2006/relationships/image" Target="../media/image-26-4.png"/><Relationship Id="rId7" Type="http://schemas.openxmlformats.org/officeDocument/2006/relationships/image" Target="../media/image-26-3.png"/><Relationship Id="rId8" Type="http://schemas.openxmlformats.org/officeDocument/2006/relationships/image" Target="../media/image-26-3.png"/><Relationship Id="rId9" Type="http://schemas.openxmlformats.org/officeDocument/2006/relationships/image" Target="../media/image-26-4.png"/><Relationship Id="rId10" Type="http://schemas.openxmlformats.org/officeDocument/2006/relationships/image" Target="../media/image-26-4.png"/><Relationship Id="rId11" Type="http://schemas.openxmlformats.org/officeDocument/2006/relationships/image" Target="../media/image-3-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3.jpg"/><Relationship Id="rId2" Type="http://schemas.openxmlformats.org/officeDocument/2006/relationships/image" Target="../media/image-1-3.png"/><Relationship Id="rId3" Type="http://schemas.openxmlformats.org/officeDocument/2006/relationships/image" Target="../media/image-2-5.png"/><Relationship Id="rId4" Type="http://schemas.openxmlformats.org/officeDocument/2006/relationships/image" Target="../media/image-18-2.png"/><Relationship Id="rId5" Type="http://schemas.openxmlformats.org/officeDocument/2006/relationships/image" Target="../media/image-13-5.png"/><Relationship Id="rId6" Type="http://schemas.openxmlformats.org/officeDocument/2006/relationships/image" Target="../media/image-27-6.png"/><Relationship Id="rId7" Type="http://schemas.openxmlformats.org/officeDocument/2006/relationships/image" Target="../media/image-27-7.svg"/><Relationship Id="rId8" Type="http://schemas.openxmlformats.org/officeDocument/2006/relationships/image" Target="../media/image-18-2.png"/><Relationship Id="rId9" Type="http://schemas.openxmlformats.org/officeDocument/2006/relationships/image" Target="../media/image-18-2.png"/><Relationship Id="rId10" Type="http://schemas.openxmlformats.org/officeDocument/2006/relationships/image" Target="../media/image-13-5.png"/><Relationship Id="rId11" Type="http://schemas.openxmlformats.org/officeDocument/2006/relationships/image" Target="../media/image-21-11.png"/><Relationship Id="rId12" Type="http://schemas.openxmlformats.org/officeDocument/2006/relationships/image" Target="../media/image-13-5.png"/><Relationship Id="rId13" Type="http://schemas.openxmlformats.org/officeDocument/2006/relationships/image" Target="../media/image-21-13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8-13.jpg"/><Relationship Id="rId3" Type="http://schemas.openxmlformats.org/officeDocument/2006/relationships/image" Target="../media/image-11-1.png"/><Relationship Id="rId4" Type="http://schemas.openxmlformats.org/officeDocument/2006/relationships/image" Target="../media/image-8-13.jpg"/><Relationship Id="rId5" Type="http://schemas.openxmlformats.org/officeDocument/2006/relationships/image" Target="../media/image-11-1.png"/><Relationship Id="rId6" Type="http://schemas.openxmlformats.org/officeDocument/2006/relationships/image" Target="../media/image-8-13.jp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11-9.png"/><Relationship Id="rId10" Type="http://schemas.openxmlformats.org/officeDocument/2006/relationships/image" Target="../media/image-1-8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3.jpg"/><Relationship Id="rId2" Type="http://schemas.openxmlformats.org/officeDocument/2006/relationships/image" Target="../media/image-1-3.png"/><Relationship Id="rId3" Type="http://schemas.openxmlformats.org/officeDocument/2006/relationships/image" Target="../media/image-3-1.png"/><Relationship Id="rId4" Type="http://schemas.openxmlformats.org/officeDocument/2006/relationships/image" Target="../media/image-18-2.png"/><Relationship Id="rId5" Type="http://schemas.openxmlformats.org/officeDocument/2006/relationships/image" Target="../media/image-18-2.png"/><Relationship Id="rId6" Type="http://schemas.openxmlformats.org/officeDocument/2006/relationships/image" Target="../media/image-18-2.png"/><Relationship Id="rId7" Type="http://schemas.openxmlformats.org/officeDocument/2006/relationships/image" Target="../media/image-18-2.png"/><Relationship Id="rId8" Type="http://schemas.openxmlformats.org/officeDocument/2006/relationships/image" Target="../media/image-1-3.png"/><Relationship Id="rId9" Type="http://schemas.openxmlformats.org/officeDocument/2006/relationships/image" Target="../media/image-1-6.png"/><Relationship Id="rId10" Type="http://schemas.openxmlformats.org/officeDocument/2006/relationships/image" Target="../media/image-1-6.png"/><Relationship Id="rId11" Type="http://schemas.openxmlformats.org/officeDocument/2006/relationships/image" Target="../media/image-1-6.png"/><Relationship Id="rId12" Type="http://schemas.openxmlformats.org/officeDocument/2006/relationships/image" Target="../media/image-1-9.png"/><Relationship Id="rId13" Type="http://schemas.openxmlformats.org/officeDocument/2006/relationships/image" Target="../media/image-1-9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jpg"/><Relationship Id="rId4" Type="http://schemas.openxmlformats.org/officeDocument/2006/relationships/image" Target="../media/image-3-3.jpg"/><Relationship Id="rId5" Type="http://schemas.openxmlformats.org/officeDocument/2006/relationships/image" Target="../media/image-3-3.jpg"/><Relationship Id="rId6" Type="http://schemas.openxmlformats.org/officeDocument/2006/relationships/image" Target="../media/image-1-8.png"/><Relationship Id="rId7" Type="http://schemas.openxmlformats.org/officeDocument/2006/relationships/image" Target="../media/image-1-2.png"/><Relationship Id="rId8" Type="http://schemas.openxmlformats.org/officeDocument/2006/relationships/image" Target="../media/image-1-9.png"/><Relationship Id="rId9" Type="http://schemas.openxmlformats.org/officeDocument/2006/relationships/image" Target="../media/image-2-22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6.png"/><Relationship Id="rId2" Type="http://schemas.openxmlformats.org/officeDocument/2006/relationships/image" Target="../media/image-30-2.png"/><Relationship Id="rId3" Type="http://schemas.openxmlformats.org/officeDocument/2006/relationships/image" Target="../media/image-14-6.png"/><Relationship Id="rId4" Type="http://schemas.openxmlformats.org/officeDocument/2006/relationships/image" Target="../media/image-14-6.png"/><Relationship Id="rId5" Type="http://schemas.openxmlformats.org/officeDocument/2006/relationships/image" Target="../media/image-14-6.png"/><Relationship Id="rId6" Type="http://schemas.openxmlformats.org/officeDocument/2006/relationships/image" Target="../media/image-14-6.png"/><Relationship Id="rId7" Type="http://schemas.openxmlformats.org/officeDocument/2006/relationships/image" Target="../media/image-1-2.png"/><Relationship Id="rId8" Type="http://schemas.openxmlformats.org/officeDocument/2006/relationships/image" Target="../media/image-1-3.png"/><Relationship Id="rId9" Type="http://schemas.openxmlformats.org/officeDocument/2006/relationships/image" Target="../media/image-1-6.png"/><Relationship Id="rId10" Type="http://schemas.openxmlformats.org/officeDocument/2006/relationships/image" Target="../media/image-2-22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3.jpg"/><Relationship Id="rId2" Type="http://schemas.openxmlformats.org/officeDocument/2006/relationships/image" Target="../media/image-7-1.jp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image" Target="../media/image-8-5.pn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1-6.png"/><Relationship Id="rId10" Type="http://schemas.openxmlformats.org/officeDocument/2006/relationships/image" Target="../media/image-1-6.png"/><Relationship Id="rId11" Type="http://schemas.openxmlformats.org/officeDocument/2006/relationships/image" Target="../media/image-1-9.png"/><Relationship Id="rId12" Type="http://schemas.openxmlformats.org/officeDocument/2006/relationships/image" Target="../media/image-1-9.png"/><Relationship Id="rId13" Type="http://schemas.openxmlformats.org/officeDocument/2006/relationships/image" Target="../media/image-8-13.jpg"/><Relationship Id="rId14" Type="http://schemas.openxmlformats.org/officeDocument/2006/relationships/image" Target="../media/image-1-3.png"/><Relationship Id="rId15" Type="http://schemas.openxmlformats.org/officeDocument/2006/relationships/slideLayout" Target="../slideLayouts/slideLayout1.xml"/><Relationship Id="rId16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png"/><Relationship Id="rId3" Type="http://schemas.openxmlformats.org/officeDocument/2006/relationships/image" Target="../media/image-4-10.png"/><Relationship Id="rId4" Type="http://schemas.openxmlformats.org/officeDocument/2006/relationships/image" Target="../media/image-1-8.png"/><Relationship Id="rId5" Type="http://schemas.openxmlformats.org/officeDocument/2006/relationships/image" Target="../media/image-1-2.png"/><Relationship Id="rId6" Type="http://schemas.openxmlformats.org/officeDocument/2006/relationships/image" Target="../media/image-1-9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4-4.png"/><Relationship Id="rId3" Type="http://schemas.openxmlformats.org/officeDocument/2006/relationships/image" Target="../media/image-2-5.png"/><Relationship Id="rId4" Type="http://schemas.openxmlformats.org/officeDocument/2006/relationships/image" Target="../media/image-34-4.png"/><Relationship Id="rId5" Type="http://schemas.openxmlformats.org/officeDocument/2006/relationships/image" Target="../media/image-2-22.png"/><Relationship Id="rId6" Type="http://schemas.openxmlformats.org/officeDocument/2006/relationships/image" Target="../media/image-1-6.png"/><Relationship Id="rId7" Type="http://schemas.openxmlformats.org/officeDocument/2006/relationships/image" Target="../media/image-1-3.png"/><Relationship Id="rId8" Type="http://schemas.openxmlformats.org/officeDocument/2006/relationships/image" Target="../media/image-14-6.png"/><Relationship Id="rId9" Type="http://schemas.openxmlformats.org/officeDocument/2006/relationships/image" Target="../media/image-14-6.png"/><Relationship Id="rId10" Type="http://schemas.openxmlformats.org/officeDocument/2006/relationships/image" Target="../media/image-14-6.png"/><Relationship Id="rId11" Type="http://schemas.openxmlformats.org/officeDocument/2006/relationships/image" Target="../media/image-2-22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5-1.png"/><Relationship Id="rId2" Type="http://schemas.openxmlformats.org/officeDocument/2006/relationships/image" Target="../media/image-35-2.png"/><Relationship Id="rId3" Type="http://schemas.openxmlformats.org/officeDocument/2006/relationships/image" Target="../media/image-35-2.png"/><Relationship Id="rId4" Type="http://schemas.openxmlformats.org/officeDocument/2006/relationships/image" Target="../media/image-35-1.png"/><Relationship Id="rId5" Type="http://schemas.openxmlformats.org/officeDocument/2006/relationships/image" Target="../media/image-1-3.png"/><Relationship Id="rId6" Type="http://schemas.openxmlformats.org/officeDocument/2006/relationships/image" Target="../media/image-1-6.png"/><Relationship Id="rId7" Type="http://schemas.openxmlformats.org/officeDocument/2006/relationships/image" Target="../media/image-2-22.png"/><Relationship Id="rId8" Type="http://schemas.openxmlformats.org/officeDocument/2006/relationships/image" Target="../media/image-1-6.png"/><Relationship Id="rId9" Type="http://schemas.openxmlformats.org/officeDocument/2006/relationships/image" Target="../media/image-1-9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1.png"/><Relationship Id="rId3" Type="http://schemas.openxmlformats.org/officeDocument/2006/relationships/image" Target="../media/image-13-1.png"/><Relationship Id="rId4" Type="http://schemas.openxmlformats.org/officeDocument/2006/relationships/image" Target="../media/image-3-1.png"/><Relationship Id="rId5" Type="http://schemas.openxmlformats.org/officeDocument/2006/relationships/image" Target="../media/image-13-5.png"/><Relationship Id="rId6" Type="http://schemas.openxmlformats.org/officeDocument/2006/relationships/image" Target="../media/image-13-5.png"/><Relationship Id="rId7" Type="http://schemas.openxmlformats.org/officeDocument/2006/relationships/image" Target="../media/image-13-5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1.png"/><Relationship Id="rId3" Type="http://schemas.openxmlformats.org/officeDocument/2006/relationships/image" Target="../media/image-15-1.png"/><Relationship Id="rId4" Type="http://schemas.openxmlformats.org/officeDocument/2006/relationships/image" Target="../media/image-15-4.png"/><Relationship Id="rId5" Type="http://schemas.openxmlformats.org/officeDocument/2006/relationships/image" Target="../media/image-15-4.png"/><Relationship Id="rId6" Type="http://schemas.openxmlformats.org/officeDocument/2006/relationships/image" Target="../media/image-15-4.pn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1-6.png"/><Relationship Id="rId10" Type="http://schemas.openxmlformats.org/officeDocument/2006/relationships/image" Target="../media/image-1-3.png"/><Relationship Id="rId11" Type="http://schemas.openxmlformats.org/officeDocument/2006/relationships/image" Target="../media/image-1-9.png"/><Relationship Id="rId12" Type="http://schemas.openxmlformats.org/officeDocument/2006/relationships/image" Target="../media/image-1-6.png"/><Relationship Id="rId13" Type="http://schemas.openxmlformats.org/officeDocument/2006/relationships/image" Target="../media/image-1-6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2-22.png"/><Relationship Id="rId4" Type="http://schemas.openxmlformats.org/officeDocument/2006/relationships/image" Target="../media/image-2-22.png"/><Relationship Id="rId5" Type="http://schemas.openxmlformats.org/officeDocument/2006/relationships/image" Target="../media/image-1-6.png"/><Relationship Id="rId6" Type="http://schemas.openxmlformats.org/officeDocument/2006/relationships/image" Target="../media/image-1-6.png"/><Relationship Id="rId7" Type="http://schemas.openxmlformats.org/officeDocument/2006/relationships/image" Target="../media/image-1-3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9-1.png"/><Relationship Id="rId2" Type="http://schemas.openxmlformats.org/officeDocument/2006/relationships/image" Target="../media/image-39-2.png"/><Relationship Id="rId3" Type="http://schemas.openxmlformats.org/officeDocument/2006/relationships/image" Target="../media/image-1-8.png"/><Relationship Id="rId4" Type="http://schemas.openxmlformats.org/officeDocument/2006/relationships/image" Target="../media/image-1-3.png"/><Relationship Id="rId5" Type="http://schemas.openxmlformats.org/officeDocument/2006/relationships/image" Target="../media/image-1-6.png"/><Relationship Id="rId6" Type="http://schemas.openxmlformats.org/officeDocument/2006/relationships/image" Target="../media/image-2-22.png"/><Relationship Id="rId7" Type="http://schemas.openxmlformats.org/officeDocument/2006/relationships/image" Target="../media/image-1-9.png"/><Relationship Id="rId8" Type="http://schemas.openxmlformats.org/officeDocument/2006/relationships/image" Target="../media/image-1-2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6.png"/><Relationship Id="rId2" Type="http://schemas.openxmlformats.org/officeDocument/2006/relationships/image" Target="../media/image-1-9.png"/><Relationship Id="rId3" Type="http://schemas.openxmlformats.org/officeDocument/2006/relationships/image" Target="../media/image-4-10.png"/><Relationship Id="rId4" Type="http://schemas.openxmlformats.org/officeDocument/2006/relationships/image" Target="../media/image-1-6.png"/><Relationship Id="rId5" Type="http://schemas.openxmlformats.org/officeDocument/2006/relationships/image" Target="../media/image-1-2.png"/><Relationship Id="rId6" Type="http://schemas.openxmlformats.org/officeDocument/2006/relationships/image" Target="../media/image-17-6.jp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jpg"/><Relationship Id="rId2" Type="http://schemas.openxmlformats.org/officeDocument/2006/relationships/image" Target="../media/image-7-2.png"/><Relationship Id="rId3" Type="http://schemas.openxmlformats.org/officeDocument/2006/relationships/image" Target="../media/image-1-3.png"/><Relationship Id="rId4" Type="http://schemas.openxmlformats.org/officeDocument/2006/relationships/image" Target="../media/image-1-9.png"/><Relationship Id="rId5" Type="http://schemas.openxmlformats.org/officeDocument/2006/relationships/image" Target="../media/image-1-2.png"/><Relationship Id="rId6" Type="http://schemas.openxmlformats.org/officeDocument/2006/relationships/image" Target="../media/image-1-6.png"/><Relationship Id="rId7" Type="http://schemas.openxmlformats.org/officeDocument/2006/relationships/image" Target="../media/image-1-6.png"/><Relationship Id="rId8" Type="http://schemas.openxmlformats.org/officeDocument/2006/relationships/image" Target="../media/image-7-8.jpeg"/><Relationship Id="rId9" Type="http://schemas.openxmlformats.org/officeDocument/2006/relationships/image" Target="../media/image-2-22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3-1.png"/><Relationship Id="rId2" Type="http://schemas.openxmlformats.org/officeDocument/2006/relationships/image" Target="../media/image-43-1.png"/><Relationship Id="rId3" Type="http://schemas.openxmlformats.org/officeDocument/2006/relationships/image" Target="../media/image-13-5.png"/><Relationship Id="rId4" Type="http://schemas.openxmlformats.org/officeDocument/2006/relationships/image" Target="../media/image-13-5.png"/><Relationship Id="rId5" Type="http://schemas.openxmlformats.org/officeDocument/2006/relationships/image" Target="../media/image-1-3.png"/><Relationship Id="rId6" Type="http://schemas.openxmlformats.org/officeDocument/2006/relationships/image" Target="../media/image-1-6.png"/><Relationship Id="rId7" Type="http://schemas.openxmlformats.org/officeDocument/2006/relationships/image" Target="../media/image-14-6.png"/><Relationship Id="rId8" Type="http://schemas.openxmlformats.org/officeDocument/2006/relationships/image" Target="../media/image-14-6.png"/><Relationship Id="rId9" Type="http://schemas.openxmlformats.org/officeDocument/2006/relationships/image" Target="../media/image-14-6.png"/><Relationship Id="rId10" Type="http://schemas.openxmlformats.org/officeDocument/2006/relationships/image" Target="../media/image-14-6.png"/><Relationship Id="rId11" Type="http://schemas.openxmlformats.org/officeDocument/2006/relationships/image" Target="../media/image-14-6.png"/><Relationship Id="rId12" Type="http://schemas.openxmlformats.org/officeDocument/2006/relationships/image" Target="../media/image-14-6.png"/><Relationship Id="rId13" Type="http://schemas.openxmlformats.org/officeDocument/2006/relationships/image" Target="../media/image-2-22.png"/><Relationship Id="rId14" Type="http://schemas.openxmlformats.org/officeDocument/2006/relationships/image" Target="../media/image-1-6.png"/><Relationship Id="rId15" Type="http://schemas.openxmlformats.org/officeDocument/2006/relationships/image" Target="../media/image-1-3.png"/><Relationship Id="rId16" Type="http://schemas.openxmlformats.org/officeDocument/2006/relationships/image" Target="../media/image-1-9.png"/><Relationship Id="rId17" Type="http://schemas.openxmlformats.org/officeDocument/2006/relationships/image" Target="../media/image-1-6.png"/><Relationship Id="rId18" Type="http://schemas.openxmlformats.org/officeDocument/2006/relationships/image" Target="../media/image-1-6.png"/><Relationship Id="rId19" Type="http://schemas.openxmlformats.org/officeDocument/2006/relationships/slideLayout" Target="../slideLayouts/slideLayout1.xml"/><Relationship Id="rId20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jpg"/><Relationship Id="rId2" Type="http://schemas.openxmlformats.org/officeDocument/2006/relationships/image" Target="../media/image-16-2.png"/><Relationship Id="rId3" Type="http://schemas.openxmlformats.org/officeDocument/2006/relationships/image" Target="../media/image-16-3.png"/><Relationship Id="rId4" Type="http://schemas.openxmlformats.org/officeDocument/2006/relationships/image" Target="../media/image-16-4.png"/><Relationship Id="rId5" Type="http://schemas.openxmlformats.org/officeDocument/2006/relationships/image" Target="../media/image-2-22.png"/><Relationship Id="rId6" Type="http://schemas.openxmlformats.org/officeDocument/2006/relationships/image" Target="../media/image-8-13.jpg"/><Relationship Id="rId7" Type="http://schemas.openxmlformats.org/officeDocument/2006/relationships/image" Target="../media/image-8-13.jp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5-1.jpg"/><Relationship Id="rId2" Type="http://schemas.openxmlformats.org/officeDocument/2006/relationships/image" Target="../media/image-45-2.png"/><Relationship Id="rId3" Type="http://schemas.openxmlformats.org/officeDocument/2006/relationships/image" Target="../media/image-45-2.png"/><Relationship Id="rId4" Type="http://schemas.openxmlformats.org/officeDocument/2006/relationships/image" Target="../media/image-14-6.png"/><Relationship Id="rId5" Type="http://schemas.openxmlformats.org/officeDocument/2006/relationships/image" Target="../media/image-14-6.png"/><Relationship Id="rId6" Type="http://schemas.openxmlformats.org/officeDocument/2006/relationships/image" Target="../media/image-14-6.png"/><Relationship Id="rId7" Type="http://schemas.openxmlformats.org/officeDocument/2006/relationships/image" Target="../media/image-45-7.png"/><Relationship Id="rId8" Type="http://schemas.openxmlformats.org/officeDocument/2006/relationships/image" Target="../media/image-45-8.png"/><Relationship Id="rId9" Type="http://schemas.openxmlformats.org/officeDocument/2006/relationships/image" Target="../media/image-45-8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6.png"/><Relationship Id="rId2" Type="http://schemas.openxmlformats.org/officeDocument/2006/relationships/image" Target="../media/image-30-2.png"/><Relationship Id="rId3" Type="http://schemas.openxmlformats.org/officeDocument/2006/relationships/image" Target="../media/image-14-6.png"/><Relationship Id="rId4" Type="http://schemas.openxmlformats.org/officeDocument/2006/relationships/image" Target="../media/image-14-6.png"/><Relationship Id="rId5" Type="http://schemas.openxmlformats.org/officeDocument/2006/relationships/image" Target="../media/image-14-6.png"/><Relationship Id="rId6" Type="http://schemas.openxmlformats.org/officeDocument/2006/relationships/image" Target="../media/image-14-6.png"/><Relationship Id="rId7" Type="http://schemas.openxmlformats.org/officeDocument/2006/relationships/image" Target="../media/image-1-2.png"/><Relationship Id="rId8" Type="http://schemas.openxmlformats.org/officeDocument/2006/relationships/image" Target="../media/image-1-3.png"/><Relationship Id="rId9" Type="http://schemas.openxmlformats.org/officeDocument/2006/relationships/image" Target="../media/image-1-6.png"/><Relationship Id="rId10" Type="http://schemas.openxmlformats.org/officeDocument/2006/relationships/image" Target="../media/image-2-22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2.png"/><Relationship Id="rId4" Type="http://schemas.openxmlformats.org/officeDocument/2006/relationships/image" Target="../media/image-1-9.png"/><Relationship Id="rId5" Type="http://schemas.openxmlformats.org/officeDocument/2006/relationships/image" Target="../media/image-1-2.png"/><Relationship Id="rId6" Type="http://schemas.openxmlformats.org/officeDocument/2006/relationships/image" Target="../media/image-5-6.png"/><Relationship Id="rId7" Type="http://schemas.openxmlformats.org/officeDocument/2006/relationships/image" Target="../media/image-5-7.png"/><Relationship Id="rId8" Type="http://schemas.openxmlformats.org/officeDocument/2006/relationships/image" Target="../media/image-1-3.png"/><Relationship Id="rId9" Type="http://schemas.openxmlformats.org/officeDocument/2006/relationships/image" Target="../media/image-1-6.png"/><Relationship Id="rId10" Type="http://schemas.openxmlformats.org/officeDocument/2006/relationships/image" Target="../media/image-1-6.png"/><Relationship Id="rId11" Type="http://schemas.openxmlformats.org/officeDocument/2006/relationships/image" Target="../media/image-1-6.png"/><Relationship Id="rId12" Type="http://schemas.openxmlformats.org/officeDocument/2006/relationships/image" Target="../media/image-1-9.png"/><Relationship Id="rId13" Type="http://schemas.openxmlformats.org/officeDocument/2006/relationships/image" Target="../media/image-1-9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4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png"/><Relationship Id="rId3" Type="http://schemas.openxmlformats.org/officeDocument/2006/relationships/image" Target="../media/image-4-10.png"/><Relationship Id="rId4" Type="http://schemas.openxmlformats.org/officeDocument/2006/relationships/image" Target="../media/image-1-8.png"/><Relationship Id="rId5" Type="http://schemas.openxmlformats.org/officeDocument/2006/relationships/image" Target="../media/image-1-2.png"/><Relationship Id="rId6" Type="http://schemas.openxmlformats.org/officeDocument/2006/relationships/image" Target="../media/image-1-9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4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4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2.png"/><Relationship Id="rId4" Type="http://schemas.openxmlformats.org/officeDocument/2006/relationships/image" Target="../media/image-1-9.png"/><Relationship Id="rId5" Type="http://schemas.openxmlformats.org/officeDocument/2006/relationships/image" Target="../media/image-1-2.png"/><Relationship Id="rId6" Type="http://schemas.openxmlformats.org/officeDocument/2006/relationships/image" Target="../media/image-5-6.png"/><Relationship Id="rId7" Type="http://schemas.openxmlformats.org/officeDocument/2006/relationships/image" Target="../media/image-5-7.png"/><Relationship Id="rId8" Type="http://schemas.openxmlformats.org/officeDocument/2006/relationships/image" Target="../media/image-1-3.png"/><Relationship Id="rId9" Type="http://schemas.openxmlformats.org/officeDocument/2006/relationships/image" Target="../media/image-1-6.png"/><Relationship Id="rId10" Type="http://schemas.openxmlformats.org/officeDocument/2006/relationships/image" Target="../media/image-1-6.png"/><Relationship Id="rId11" Type="http://schemas.openxmlformats.org/officeDocument/2006/relationships/image" Target="../media/image-1-6.png"/><Relationship Id="rId12" Type="http://schemas.openxmlformats.org/officeDocument/2006/relationships/image" Target="../media/image-1-9.png"/><Relationship Id="rId13" Type="http://schemas.openxmlformats.org/officeDocument/2006/relationships/image" Target="../media/image-1-9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6.png"/><Relationship Id="rId2" Type="http://schemas.openxmlformats.org/officeDocument/2006/relationships/image" Target="../media/image-2-2.png"/><Relationship Id="rId3" Type="http://schemas.openxmlformats.org/officeDocument/2006/relationships/image" Target="../media/image-2-2.png"/><Relationship Id="rId4" Type="http://schemas.openxmlformats.org/officeDocument/2006/relationships/image" Target="../media/image-50-4.png"/><Relationship Id="rId5" Type="http://schemas.openxmlformats.org/officeDocument/2006/relationships/image" Target="../media/image-5-2.png"/><Relationship Id="rId6" Type="http://schemas.openxmlformats.org/officeDocument/2006/relationships/image" Target="../media/image-50-4.png"/><Relationship Id="rId7" Type="http://schemas.openxmlformats.org/officeDocument/2006/relationships/image" Target="../media/image-5-2.png"/><Relationship Id="rId8" Type="http://schemas.openxmlformats.org/officeDocument/2006/relationships/image" Target="../media/image-1-9.png"/><Relationship Id="rId9" Type="http://schemas.openxmlformats.org/officeDocument/2006/relationships/image" Target="../media/image-1-9.png"/><Relationship Id="rId10" Type="http://schemas.openxmlformats.org/officeDocument/2006/relationships/image" Target="../media/image-1-2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5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jpg"/><Relationship Id="rId2" Type="http://schemas.openxmlformats.org/officeDocument/2006/relationships/image" Target="../media/image-16-2.png"/><Relationship Id="rId3" Type="http://schemas.openxmlformats.org/officeDocument/2006/relationships/image" Target="../media/image-16-3.png"/><Relationship Id="rId4" Type="http://schemas.openxmlformats.org/officeDocument/2006/relationships/image" Target="../media/image-16-4.png"/><Relationship Id="rId5" Type="http://schemas.openxmlformats.org/officeDocument/2006/relationships/image" Target="../media/image-2-22.png"/><Relationship Id="rId6" Type="http://schemas.openxmlformats.org/officeDocument/2006/relationships/image" Target="../media/image-8-13.jpg"/><Relationship Id="rId7" Type="http://schemas.openxmlformats.org/officeDocument/2006/relationships/image" Target="../media/image-8-13.jp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5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png"/><Relationship Id="rId2" Type="http://schemas.openxmlformats.org/officeDocument/2006/relationships/image" Target="../media/image-25-1.png"/><Relationship Id="rId3" Type="http://schemas.openxmlformats.org/officeDocument/2006/relationships/image" Target="../media/image-25-3.png"/><Relationship Id="rId4" Type="http://schemas.openxmlformats.org/officeDocument/2006/relationships/image" Target="../media/image-25-3.png"/><Relationship Id="rId5" Type="http://schemas.openxmlformats.org/officeDocument/2006/relationships/image" Target="../media/image-25-5.png"/><Relationship Id="rId6" Type="http://schemas.openxmlformats.org/officeDocument/2006/relationships/image" Target="../media/image-25-5.png"/><Relationship Id="rId7" Type="http://schemas.openxmlformats.org/officeDocument/2006/relationships/image" Target="../media/image-25-5.png"/><Relationship Id="rId8" Type="http://schemas.openxmlformats.org/officeDocument/2006/relationships/image" Target="../media/image-25-5.png"/><Relationship Id="rId9" Type="http://schemas.openxmlformats.org/officeDocument/2006/relationships/image" Target="../media/image-2-22.png"/><Relationship Id="rId10" Type="http://schemas.openxmlformats.org/officeDocument/2006/relationships/image" Target="../media/image-1-3.png"/><Relationship Id="rId11" Type="http://schemas.openxmlformats.org/officeDocument/2006/relationships/image" Target="../media/image-1-6.png"/><Relationship Id="rId12" Type="http://schemas.openxmlformats.org/officeDocument/2006/relationships/image" Target="../media/image-1-9.png"/><Relationship Id="rId13" Type="http://schemas.openxmlformats.org/officeDocument/2006/relationships/image" Target="../media/image-1-2.png"/><Relationship Id="rId14" Type="http://schemas.openxmlformats.org/officeDocument/2006/relationships/image" Target="../media/image-1-6.png"/><Relationship Id="rId15" Type="http://schemas.openxmlformats.org/officeDocument/2006/relationships/image" Target="../media/image-1-3.png"/><Relationship Id="rId16" Type="http://schemas.openxmlformats.org/officeDocument/2006/relationships/slideLayout" Target="../slideLayouts/slideLayout1.xml"/><Relationship Id="rId17" Type="http://schemas.openxmlformats.org/officeDocument/2006/relationships/notesSlide" Target="../notesSlides/notesSlide5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5-1.jpg"/><Relationship Id="rId2" Type="http://schemas.openxmlformats.org/officeDocument/2006/relationships/image" Target="../media/image-45-2.png"/><Relationship Id="rId3" Type="http://schemas.openxmlformats.org/officeDocument/2006/relationships/image" Target="../media/image-45-2.png"/><Relationship Id="rId4" Type="http://schemas.openxmlformats.org/officeDocument/2006/relationships/image" Target="../media/image-14-6.png"/><Relationship Id="rId5" Type="http://schemas.openxmlformats.org/officeDocument/2006/relationships/image" Target="../media/image-14-6.png"/><Relationship Id="rId6" Type="http://schemas.openxmlformats.org/officeDocument/2006/relationships/image" Target="../media/image-14-6.png"/><Relationship Id="rId7" Type="http://schemas.openxmlformats.org/officeDocument/2006/relationships/image" Target="../media/image-45-7.png"/><Relationship Id="rId8" Type="http://schemas.openxmlformats.org/officeDocument/2006/relationships/image" Target="../media/image-45-8.png"/><Relationship Id="rId9" Type="http://schemas.openxmlformats.org/officeDocument/2006/relationships/image" Target="../media/image-45-8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5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5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9-1.png"/><Relationship Id="rId2" Type="http://schemas.openxmlformats.org/officeDocument/2006/relationships/image" Target="../media/image-39-2.png"/><Relationship Id="rId3" Type="http://schemas.openxmlformats.org/officeDocument/2006/relationships/image" Target="../media/image-1-8.png"/><Relationship Id="rId4" Type="http://schemas.openxmlformats.org/officeDocument/2006/relationships/image" Target="../media/image-1-3.png"/><Relationship Id="rId5" Type="http://schemas.openxmlformats.org/officeDocument/2006/relationships/image" Target="../media/image-1-6.png"/><Relationship Id="rId6" Type="http://schemas.openxmlformats.org/officeDocument/2006/relationships/image" Target="../media/image-2-22.png"/><Relationship Id="rId7" Type="http://schemas.openxmlformats.org/officeDocument/2006/relationships/image" Target="../media/image-1-9.png"/><Relationship Id="rId8" Type="http://schemas.openxmlformats.org/officeDocument/2006/relationships/image" Target="../media/image-1-2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5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3-1.png"/><Relationship Id="rId2" Type="http://schemas.openxmlformats.org/officeDocument/2006/relationships/image" Target="../media/image-43-1.png"/><Relationship Id="rId3" Type="http://schemas.openxmlformats.org/officeDocument/2006/relationships/image" Target="../media/image-13-5.png"/><Relationship Id="rId4" Type="http://schemas.openxmlformats.org/officeDocument/2006/relationships/image" Target="../media/image-13-5.png"/><Relationship Id="rId5" Type="http://schemas.openxmlformats.org/officeDocument/2006/relationships/image" Target="../media/image-1-3.png"/><Relationship Id="rId6" Type="http://schemas.openxmlformats.org/officeDocument/2006/relationships/image" Target="../media/image-1-6.png"/><Relationship Id="rId7" Type="http://schemas.openxmlformats.org/officeDocument/2006/relationships/image" Target="../media/image-14-6.png"/><Relationship Id="rId8" Type="http://schemas.openxmlformats.org/officeDocument/2006/relationships/image" Target="../media/image-14-6.png"/><Relationship Id="rId9" Type="http://schemas.openxmlformats.org/officeDocument/2006/relationships/image" Target="../media/image-14-6.png"/><Relationship Id="rId10" Type="http://schemas.openxmlformats.org/officeDocument/2006/relationships/image" Target="../media/image-14-6.png"/><Relationship Id="rId11" Type="http://schemas.openxmlformats.org/officeDocument/2006/relationships/image" Target="../media/image-14-6.png"/><Relationship Id="rId12" Type="http://schemas.openxmlformats.org/officeDocument/2006/relationships/image" Target="../media/image-14-6.png"/><Relationship Id="rId13" Type="http://schemas.openxmlformats.org/officeDocument/2006/relationships/image" Target="../media/image-2-22.png"/><Relationship Id="rId14" Type="http://schemas.openxmlformats.org/officeDocument/2006/relationships/image" Target="../media/image-1-6.png"/><Relationship Id="rId15" Type="http://schemas.openxmlformats.org/officeDocument/2006/relationships/image" Target="../media/image-1-3.png"/><Relationship Id="rId16" Type="http://schemas.openxmlformats.org/officeDocument/2006/relationships/image" Target="../media/image-1-9.png"/><Relationship Id="rId17" Type="http://schemas.openxmlformats.org/officeDocument/2006/relationships/image" Target="../media/image-1-6.png"/><Relationship Id="rId18" Type="http://schemas.openxmlformats.org/officeDocument/2006/relationships/image" Target="../media/image-1-6.png"/><Relationship Id="rId19" Type="http://schemas.openxmlformats.org/officeDocument/2006/relationships/slideLayout" Target="../slideLayouts/slideLayout1.xml"/><Relationship Id="rId20" Type="http://schemas.openxmlformats.org/officeDocument/2006/relationships/notesSlide" Target="../notesSlides/notesSlide5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6.png"/><Relationship Id="rId2" Type="http://schemas.openxmlformats.org/officeDocument/2006/relationships/image" Target="../media/image-30-2.png"/><Relationship Id="rId3" Type="http://schemas.openxmlformats.org/officeDocument/2006/relationships/image" Target="../media/image-14-6.png"/><Relationship Id="rId4" Type="http://schemas.openxmlformats.org/officeDocument/2006/relationships/image" Target="../media/image-14-6.png"/><Relationship Id="rId5" Type="http://schemas.openxmlformats.org/officeDocument/2006/relationships/image" Target="../media/image-14-6.png"/><Relationship Id="rId6" Type="http://schemas.openxmlformats.org/officeDocument/2006/relationships/image" Target="../media/image-14-6.png"/><Relationship Id="rId7" Type="http://schemas.openxmlformats.org/officeDocument/2006/relationships/image" Target="../media/image-1-2.png"/><Relationship Id="rId8" Type="http://schemas.openxmlformats.org/officeDocument/2006/relationships/image" Target="../media/image-1-3.png"/><Relationship Id="rId9" Type="http://schemas.openxmlformats.org/officeDocument/2006/relationships/image" Target="../media/image-1-6.png"/><Relationship Id="rId10" Type="http://schemas.openxmlformats.org/officeDocument/2006/relationships/image" Target="../media/image-2-22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5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3.jpg"/><Relationship Id="rId2" Type="http://schemas.openxmlformats.org/officeDocument/2006/relationships/image" Target="../media/image-7-1.jp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image" Target="../media/image-8-5.pn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1-6.png"/><Relationship Id="rId10" Type="http://schemas.openxmlformats.org/officeDocument/2006/relationships/image" Target="../media/image-1-6.png"/><Relationship Id="rId11" Type="http://schemas.openxmlformats.org/officeDocument/2006/relationships/image" Target="../media/image-1-9.png"/><Relationship Id="rId12" Type="http://schemas.openxmlformats.org/officeDocument/2006/relationships/image" Target="../media/image-1-9.png"/><Relationship Id="rId13" Type="http://schemas.openxmlformats.org/officeDocument/2006/relationships/image" Target="../media/image-8-13.jpg"/><Relationship Id="rId14" Type="http://schemas.openxmlformats.org/officeDocument/2006/relationships/image" Target="../media/image-1-3.png"/><Relationship Id="rId15" Type="http://schemas.openxmlformats.org/officeDocument/2006/relationships/slideLayout" Target="../slideLayouts/slideLayout1.xml"/><Relationship Id="rId16" Type="http://schemas.openxmlformats.org/officeDocument/2006/relationships/notesSlide" Target="../notesSlides/notesSlide5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5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2-22.png"/><Relationship Id="rId4" Type="http://schemas.openxmlformats.org/officeDocument/2006/relationships/image" Target="../media/image-2-22.png"/><Relationship Id="rId5" Type="http://schemas.openxmlformats.org/officeDocument/2006/relationships/image" Target="../media/image-1-6.png"/><Relationship Id="rId6" Type="http://schemas.openxmlformats.org/officeDocument/2006/relationships/image" Target="../media/image-1-6.png"/><Relationship Id="rId7" Type="http://schemas.openxmlformats.org/officeDocument/2006/relationships/image" Target="../media/image-1-3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6.png"/><Relationship Id="rId2" Type="http://schemas.openxmlformats.org/officeDocument/2006/relationships/image" Target="../media/image-1-9.png"/><Relationship Id="rId3" Type="http://schemas.openxmlformats.org/officeDocument/2006/relationships/image" Target="../media/image-4-10.png"/><Relationship Id="rId4" Type="http://schemas.openxmlformats.org/officeDocument/2006/relationships/image" Target="../media/image-1-6.png"/><Relationship Id="rId5" Type="http://schemas.openxmlformats.org/officeDocument/2006/relationships/image" Target="../media/image-1-2.png"/><Relationship Id="rId6" Type="http://schemas.openxmlformats.org/officeDocument/2006/relationships/image" Target="../media/image-17-6.jp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6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9.png"/><Relationship Id="rId2" Type="http://schemas.openxmlformats.org/officeDocument/2006/relationships/image" Target="../media/image-1-1.png"/><Relationship Id="rId3" Type="http://schemas.openxmlformats.org/officeDocument/2006/relationships/image" Target="../media/image-1-2.png"/><Relationship Id="rId4" Type="http://schemas.openxmlformats.org/officeDocument/2006/relationships/image" Target="../media/image-1-3.png"/><Relationship Id="rId5" Type="http://schemas.openxmlformats.org/officeDocument/2006/relationships/image" Target="../media/image-1-4.png"/><Relationship Id="rId6" Type="http://schemas.openxmlformats.org/officeDocument/2006/relationships/image" Target="../media/image-1-6.png"/><Relationship Id="rId7" Type="http://schemas.openxmlformats.org/officeDocument/2006/relationships/image" Target="../media/image-1-8.png"/><Relationship Id="rId8" Type="http://schemas.openxmlformats.org/officeDocument/2006/relationships/image" Target="../media/image-1-10.png"/><Relationship Id="rId9" Type="http://schemas.openxmlformats.org/officeDocument/2006/relationships/image" Target="../media/image-2-3.png"/><Relationship Id="rId10" Type="http://schemas.openxmlformats.org/officeDocument/2006/relationships/image" Target="../media/image-2-4.jp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6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jpg"/><Relationship Id="rId2" Type="http://schemas.openxmlformats.org/officeDocument/2006/relationships/image" Target="../media/image-7-2.png"/><Relationship Id="rId3" Type="http://schemas.openxmlformats.org/officeDocument/2006/relationships/image" Target="../media/image-1-3.png"/><Relationship Id="rId4" Type="http://schemas.openxmlformats.org/officeDocument/2006/relationships/image" Target="../media/image-1-9.png"/><Relationship Id="rId5" Type="http://schemas.openxmlformats.org/officeDocument/2006/relationships/image" Target="../media/image-1-2.png"/><Relationship Id="rId6" Type="http://schemas.openxmlformats.org/officeDocument/2006/relationships/image" Target="../media/image-1-6.png"/><Relationship Id="rId7" Type="http://schemas.openxmlformats.org/officeDocument/2006/relationships/image" Target="../media/image-1-6.png"/><Relationship Id="rId8" Type="http://schemas.openxmlformats.org/officeDocument/2006/relationships/image" Target="../media/image-7-8.jpeg"/><Relationship Id="rId9" Type="http://schemas.openxmlformats.org/officeDocument/2006/relationships/image" Target="../media/image-2-22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3.jpg"/><Relationship Id="rId2" Type="http://schemas.openxmlformats.org/officeDocument/2006/relationships/image" Target="../media/image-7-1.jp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image" Target="../media/image-8-5.png"/><Relationship Id="rId7" Type="http://schemas.openxmlformats.org/officeDocument/2006/relationships/image" Target="../media/image-1-3.png"/><Relationship Id="rId8" Type="http://schemas.openxmlformats.org/officeDocument/2006/relationships/image" Target="../media/image-1-6.png"/><Relationship Id="rId9" Type="http://schemas.openxmlformats.org/officeDocument/2006/relationships/image" Target="../media/image-1-6.png"/><Relationship Id="rId10" Type="http://schemas.openxmlformats.org/officeDocument/2006/relationships/image" Target="../media/image-1-6.png"/><Relationship Id="rId11" Type="http://schemas.openxmlformats.org/officeDocument/2006/relationships/image" Target="../media/image-1-9.png"/><Relationship Id="rId12" Type="http://schemas.openxmlformats.org/officeDocument/2006/relationships/image" Target="../media/image-1-9.png"/><Relationship Id="rId13" Type="http://schemas.openxmlformats.org/officeDocument/2006/relationships/image" Target="../media/image-8-13.jpg"/><Relationship Id="rId14" Type="http://schemas.openxmlformats.org/officeDocument/2006/relationships/image" Target="../media/image-1-3.png"/><Relationship Id="rId15" Type="http://schemas.openxmlformats.org/officeDocument/2006/relationships/slideLayout" Target="../slideLayouts/slideLayout1.xml"/><Relationship Id="rId16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1-3.png"/><Relationship Id="rId3" Type="http://schemas.openxmlformats.org/officeDocument/2006/relationships/image" Target="../media/image-1-1.png"/><Relationship Id="rId4" Type="http://schemas.openxmlformats.org/officeDocument/2006/relationships/image" Target="../media/image-1-8.png"/><Relationship Id="rId5" Type="http://schemas.openxmlformats.org/officeDocument/2006/relationships/image" Target="../media/image-1-6.png"/><Relationship Id="rId6" Type="http://schemas.openxmlformats.org/officeDocument/2006/relationships/image" Target="../media/image-1-5.png"/><Relationship Id="rId7" Type="http://schemas.openxmlformats.org/officeDocument/2006/relationships/image" Target="../media/image-4-7.png"/><Relationship Id="rId8" Type="http://schemas.openxmlformats.org/officeDocument/2006/relationships/image" Target="../media/image-1-9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0"/>
            <a:ext cx="1146048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8720" y="932180"/>
            <a:ext cx="1540510" cy="154051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462280" y="4228465"/>
            <a:ext cx="774258" cy="762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5" name="Text 1"/>
          <p:cNvSpPr/>
          <p:nvPr/>
        </p:nvSpPr>
        <p:spPr>
          <a:xfrm>
            <a:off x="462280" y="4228465"/>
            <a:ext cx="774258" cy="762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Shape 2"/>
          <p:cNvSpPr/>
          <p:nvPr/>
        </p:nvSpPr>
        <p:spPr>
          <a:xfrm>
            <a:off x="730690" y="4266565"/>
            <a:ext cx="5667570" cy="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7" name="Text 3"/>
          <p:cNvSpPr/>
          <p:nvPr/>
        </p:nvSpPr>
        <p:spPr>
          <a:xfrm>
            <a:off x="628849" y="1976464"/>
            <a:ext cx="6109970" cy="19716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44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项目5 决策行动——人职适配与蓝图实施 </a:t>
            </a:r>
            <a:endParaRPr lang="en-US" sz="1600" dirty="0"/>
          </a:p>
        </p:txBody>
      </p:sp>
      <p:pic>
        <p:nvPicPr>
          <p:cNvPr id="8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" y="0"/>
            <a:ext cx="2249805" cy="1128395"/>
          </a:xfrm>
          <a:prstGeom prst="rect">
            <a:avLst/>
          </a:prstGeom>
        </p:spPr>
      </p:pic>
      <p:pic>
        <p:nvPicPr>
          <p:cNvPr id="9" name="Image 3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8495" y="504825"/>
            <a:ext cx="623570" cy="623570"/>
          </a:xfrm>
          <a:prstGeom prst="rect">
            <a:avLst/>
          </a:prstGeom>
        </p:spPr>
      </p:pic>
      <p:pic>
        <p:nvPicPr>
          <p:cNvPr id="10" name="Image 4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1660" y="267970"/>
            <a:ext cx="4660265" cy="4178935"/>
          </a:xfrm>
          <a:prstGeom prst="rect">
            <a:avLst/>
          </a:prstGeom>
        </p:spPr>
      </p:pic>
      <p:pic>
        <p:nvPicPr>
          <p:cNvPr id="1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1695" y="872490"/>
            <a:ext cx="1038860" cy="1038860"/>
          </a:xfrm>
          <a:prstGeom prst="rect">
            <a:avLst/>
          </a:prstGeom>
        </p:spPr>
      </p:pic>
      <p:pic>
        <p:nvPicPr>
          <p:cNvPr id="12" name="Image 6" descr="https://test-kimi-img.moonshot.cn/pub/slides/slides_tmpl/image/25-08-06-16:17:03-d29guvsup1d2ae82ki4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71205" y="432435"/>
            <a:ext cx="3919220" cy="3878580"/>
          </a:xfrm>
          <a:prstGeom prst="rect">
            <a:avLst/>
          </a:prstGeom>
        </p:spPr>
      </p:pic>
      <p:pic>
        <p:nvPicPr>
          <p:cNvPr id="13" name="Image 7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54845" y="4866640"/>
            <a:ext cx="2636520" cy="1991360"/>
          </a:xfrm>
          <a:prstGeom prst="rect">
            <a:avLst/>
          </a:prstGeom>
        </p:spPr>
      </p:pic>
      <p:pic>
        <p:nvPicPr>
          <p:cNvPr id="14" name="Image 8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9020000">
            <a:off x="7310120" y="827405"/>
            <a:ext cx="656590" cy="656590"/>
          </a:xfrm>
          <a:prstGeom prst="rect">
            <a:avLst/>
          </a:prstGeom>
        </p:spPr>
      </p:pic>
      <p:pic>
        <p:nvPicPr>
          <p:cNvPr id="15" name="Image 9" descr="https://test-kimi-img.moonshot.cn/pub/slides/slides_tmpl/image/25-08-06-16:17:02-d29guvkup1d2ae82khu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28495" y="6415405"/>
            <a:ext cx="5937250" cy="298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16990"/>
            <a:ext cx="12192000" cy="231394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16355"/>
            <a:ext cx="317500" cy="231394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899160" y="2262505"/>
            <a:ext cx="1032065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职业生涯目标是基于个人兴趣、能力、价值观及外部环境所期望的未来职业状态，是职业发展的核心指引。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899160" y="1675130"/>
            <a:ext cx="103016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目标的定义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734060" y="4355465"/>
            <a:ext cx="3264535" cy="800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明确的职业目标如同航海中的灯塔，帮助个人在复杂的职业选择中做出决策，避免盲目跟风。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734060" y="3775710"/>
            <a:ext cx="326517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指引方向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4417060" y="4355465"/>
            <a:ext cx="3264535" cy="800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明确而具有挑战性的目标能够激发个人的内在动力，促使他们积极主动地学习和工作。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4417060" y="3775710"/>
            <a:ext cx="326517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激发动力</a:t>
            </a:r>
            <a:endParaRPr lang="en-US" sz="1600" dirty="0"/>
          </a:p>
        </p:txBody>
      </p:sp>
      <p:sp>
        <p:nvSpPr>
          <p:cNvPr id="10" name="Text 6"/>
          <p:cNvSpPr/>
          <p:nvPr/>
        </p:nvSpPr>
        <p:spPr>
          <a:xfrm>
            <a:off x="8100060" y="4355465"/>
            <a:ext cx="3264535" cy="800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为了实现目标，个人需要不断提升自己的专业技能和综合素质，从而在职业竞争中脱颖而出。</a:t>
            </a:r>
            <a:endParaRPr lang="en-US" sz="1600" dirty="0"/>
          </a:p>
        </p:txBody>
      </p:sp>
      <p:sp>
        <p:nvSpPr>
          <p:cNvPr id="11" name="Text 7"/>
          <p:cNvSpPr/>
          <p:nvPr/>
        </p:nvSpPr>
        <p:spPr>
          <a:xfrm>
            <a:off x="8100060" y="3775710"/>
            <a:ext cx="326517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促进自我提升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目标内涵与四大意义</a:t>
            </a:r>
            <a:endParaRPr lang="en-US" sz="1600" dirty="0"/>
          </a:p>
        </p:txBody>
      </p:sp>
      <p:pic>
        <p:nvPicPr>
          <p:cNvPr id="13" name="Image 2" descr="https://test-kimi-img.moonshot.cn/pub/slides/slides_tmpl/image/25-08-06-16:17:12-d29gv24up1d2ae82kivg.png">    </p:cNvPr>
          <p:cNvPicPr>
            <a:picLocks noChangeAspect="1"/>
          </p:cNvPicPr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4170045" y="3880485"/>
            <a:ext cx="76200" cy="2557780"/>
          </a:xfrm>
          <a:prstGeom prst="rect">
            <a:avLst/>
          </a:prstGeom>
        </p:spPr>
      </p:pic>
      <p:pic>
        <p:nvPicPr>
          <p:cNvPr id="14" name="Image 3" descr="https://test-kimi-img.moonshot.cn/pub/slides/slides_tmpl/image/25-08-06-16:17:12-d29gv24up1d2ae82kivg.png">    </p:cNvPr>
          <p:cNvPicPr>
            <a:picLocks noChangeAspect="1"/>
          </p:cNvPicPr>
          <p:nvPr/>
        </p:nvPicPr>
        <p:blipFill>
          <a:blip r:embed="rId4">
            <a:alphaModFix amt="40000"/>
          </a:blip>
          <a:stretch>
            <a:fillRect/>
          </a:stretch>
        </p:blipFill>
        <p:spPr>
          <a:xfrm>
            <a:off x="7852410" y="3880485"/>
            <a:ext cx="76200" cy="2557780"/>
          </a:xfrm>
          <a:prstGeom prst="rect">
            <a:avLst/>
          </a:prstGeom>
        </p:spPr>
      </p:pic>
      <p:pic>
        <p:nvPicPr>
          <p:cNvPr id="15" name="Image 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rot="5400000">
            <a:off x="11033760" y="2059305"/>
            <a:ext cx="1542415" cy="773430"/>
          </a:xfrm>
          <a:prstGeom prst="rect">
            <a:avLst/>
          </a:prstGeom>
        </p:spPr>
      </p:pic>
      <p:pic>
        <p:nvPicPr>
          <p:cNvPr id="16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454660" y="6495415"/>
            <a:ext cx="852805" cy="852805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7">
            <a:alphaModFix amt="80000"/>
          </a:blip>
          <a:stretch>
            <a:fillRect/>
          </a:stretch>
        </p:blipFill>
        <p:spPr>
          <a:xfrm>
            <a:off x="9732645" y="-266065"/>
            <a:ext cx="734695" cy="73469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0720" y="795020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4599940"/>
            <a:ext cx="9048750" cy="145288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9445" y="4591685"/>
            <a:ext cx="91440" cy="145288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45" y="2940050"/>
            <a:ext cx="9048750" cy="145288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39445" y="2940050"/>
            <a:ext cx="91440" cy="145288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445" y="1240155"/>
            <a:ext cx="9048750" cy="1452880"/>
          </a:xfrm>
          <a:prstGeom prst="rect">
            <a:avLst/>
          </a:prstGeom>
        </p:spPr>
      </p:pic>
      <p:sp>
        <p:nvSpPr>
          <p:cNvPr id="7" name="Shape 0"/>
          <p:cNvSpPr/>
          <p:nvPr/>
        </p:nvSpPr>
        <p:spPr>
          <a:xfrm>
            <a:off x="6291731" y="8722360"/>
            <a:ext cx="287989" cy="6985"/>
          </a:xfrm>
          <a:custGeom>
            <a:avLst/>
            <a:gdLst/>
            <a:ahLst/>
            <a:cxnLst/>
            <a:rect l="l" t="t" r="r" b="b"/>
            <a:pathLst>
              <a:path w="287989" h="6985">
                <a:moveTo>
                  <a:pt x="287989" y="0"/>
                </a:moveTo>
                <a:lnTo>
                  <a:pt x="260078" y="2540"/>
                </a:lnTo>
                <a:lnTo>
                  <a:pt x="221384" y="5080"/>
                </a:lnTo>
                <a:lnTo>
                  <a:pt x="182689" y="6350"/>
                </a:lnTo>
                <a:lnTo>
                  <a:pt x="143995" y="6985"/>
                </a:lnTo>
                <a:lnTo>
                  <a:pt x="104666" y="6350"/>
                </a:lnTo>
                <a:lnTo>
                  <a:pt x="65971" y="5080"/>
                </a:lnTo>
                <a:lnTo>
                  <a:pt x="27911" y="2540"/>
                </a:lnTo>
                <a:lnTo>
                  <a:pt x="0" y="0"/>
                </a:lnTo>
                <a:lnTo>
                  <a:pt x="287989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8" name="Text 1"/>
          <p:cNvSpPr/>
          <p:nvPr/>
        </p:nvSpPr>
        <p:spPr>
          <a:xfrm>
            <a:off x="6291731" y="8722360"/>
            <a:ext cx="287989" cy="698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2"/>
          <p:cNvSpPr/>
          <p:nvPr/>
        </p:nvSpPr>
        <p:spPr>
          <a:xfrm>
            <a:off x="905510" y="1734185"/>
            <a:ext cx="879856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短期目标聚焦当下，快速积累，通常包括掌握新技能、完成项目任务或获得职业认证，强调快速反馈。</a:t>
            </a:r>
            <a:endParaRPr lang="en-US" sz="1600" dirty="0"/>
          </a:p>
        </p:txBody>
      </p:sp>
      <p:sp>
        <p:nvSpPr>
          <p:cNvPr id="10" name="Text 3"/>
          <p:cNvSpPr/>
          <p:nvPr/>
        </p:nvSpPr>
        <p:spPr>
          <a:xfrm>
            <a:off x="853440" y="1357630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短期目标（1-2年）</a:t>
            </a: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905510" y="3385820"/>
            <a:ext cx="879856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中期目标承上启下，稳步推进，涉及职位晋升、专业深耕或资源网络构建，需兼顾可行性与挑战性。</a:t>
            </a:r>
            <a:endParaRPr lang="en-US" sz="1600" dirty="0"/>
          </a:p>
        </p:txBody>
      </p:sp>
      <p:sp>
        <p:nvSpPr>
          <p:cNvPr id="12" name="Text 5"/>
          <p:cNvSpPr/>
          <p:nvPr/>
        </p:nvSpPr>
        <p:spPr>
          <a:xfrm>
            <a:off x="853440" y="3009265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中期目标（3-5年）</a:t>
            </a:r>
            <a:endParaRPr lang="en-US" sz="1600" dirty="0"/>
          </a:p>
        </p:txBody>
      </p:sp>
      <p:sp>
        <p:nvSpPr>
          <p:cNvPr id="13" name="Text 6"/>
          <p:cNvSpPr/>
          <p:nvPr/>
        </p:nvSpPr>
        <p:spPr>
          <a:xfrm>
            <a:off x="905510" y="5029200"/>
            <a:ext cx="879856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长期目标锚定方向，持续进化，是职业生涯的终极愿景，如成为行业领军人物或推动领域变革。</a:t>
            </a:r>
            <a:endParaRPr lang="en-US" sz="1600" dirty="0"/>
          </a:p>
        </p:txBody>
      </p:sp>
      <p:sp>
        <p:nvSpPr>
          <p:cNvPr id="14" name="Text 7"/>
          <p:cNvSpPr/>
          <p:nvPr/>
        </p:nvSpPr>
        <p:spPr>
          <a:xfrm>
            <a:off x="853440" y="4652645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长期目标（5年以上）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时间维度：短中长期目标特征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39445" y="1240155"/>
            <a:ext cx="91440" cy="1452880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12-d29gv24up1d2ae82ki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83800" y="0"/>
            <a:ext cx="2014220" cy="6858000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77780" y="5336540"/>
            <a:ext cx="2014220" cy="15214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j2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0430" y="1400810"/>
            <a:ext cx="2498090" cy="44323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j2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0290" y="1400810"/>
            <a:ext cx="2498090" cy="443230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j2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150" y="1400810"/>
            <a:ext cx="2498090" cy="443230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j2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25" y="1400810"/>
            <a:ext cx="2498090" cy="443230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内容维度：四类目标拆解</a:t>
            </a:r>
            <a:endParaRPr lang="en-US" sz="1600" dirty="0"/>
          </a:p>
        </p:txBody>
      </p:sp>
      <p:pic>
        <p:nvPicPr>
          <p:cNvPr id="7" name="Image 4" descr="https://test-kimi-img.moonshot.cn/pub/slides/slides_tmpl/image/25-08-06-16:17:12-d29gv24up1d2ae82kj1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455" y="1217930"/>
            <a:ext cx="762000" cy="993775"/>
          </a:xfrm>
          <a:prstGeom prst="rect">
            <a:avLst/>
          </a:prstGeom>
        </p:spPr>
      </p:pic>
      <p:sp>
        <p:nvSpPr>
          <p:cNvPr id="8" name="Text 1"/>
          <p:cNvSpPr/>
          <p:nvPr/>
        </p:nvSpPr>
        <p:spPr>
          <a:xfrm>
            <a:off x="1770380" y="1606550"/>
            <a:ext cx="1249045" cy="66738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职位晋升目标</a:t>
            </a:r>
            <a:endParaRPr lang="en-US" sz="1600" dirty="0"/>
          </a:p>
        </p:txBody>
      </p:sp>
      <p:sp>
        <p:nvSpPr>
          <p:cNvPr id="9" name="Text 2"/>
          <p:cNvSpPr/>
          <p:nvPr/>
        </p:nvSpPr>
        <p:spPr>
          <a:xfrm>
            <a:off x="1019810" y="2479675"/>
            <a:ext cx="1955800" cy="31565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以职位提升为核心，涉及管理权限扩大、团队领导力增强，需结合软硬实力共同提升。</a:t>
            </a:r>
            <a:endParaRPr lang="en-US" sz="1600" dirty="0"/>
          </a:p>
        </p:txBody>
      </p:sp>
      <p:sp>
        <p:nvSpPr>
          <p:cNvPr id="10" name="Text 3"/>
          <p:cNvSpPr/>
          <p:nvPr/>
        </p:nvSpPr>
        <p:spPr>
          <a:xfrm>
            <a:off x="930275" y="1421765"/>
            <a:ext cx="734060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11" name="Image 5" descr="https://test-kimi-img.moonshot.cn/pub/slides/slides_tmpl/image/25-08-06-16:17:12-d29gv24up1d2ae82kj1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2045" y="1217930"/>
            <a:ext cx="762000" cy="993775"/>
          </a:xfrm>
          <a:prstGeom prst="rect">
            <a:avLst/>
          </a:prstGeom>
        </p:spPr>
      </p:pic>
      <p:pic>
        <p:nvPicPr>
          <p:cNvPr id="12" name="Image 6" descr="https://test-kimi-img.moonshot.cn/pub/slides/slides_tmpl/image/25-08-06-16:17:12-d29gv24up1d2ae82kj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30315" y="1217930"/>
            <a:ext cx="762000" cy="993775"/>
          </a:xfrm>
          <a:prstGeom prst="rect">
            <a:avLst/>
          </a:prstGeom>
        </p:spPr>
      </p:pic>
      <p:pic>
        <p:nvPicPr>
          <p:cNvPr id="13" name="Image 7" descr="https://test-kimi-img.moonshot.cn/pub/slides/slides_tmpl/image/25-08-06-16:17:12-d29gv24up1d2ae82kj1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34145" y="1217930"/>
            <a:ext cx="762000" cy="993775"/>
          </a:xfrm>
          <a:prstGeom prst="rect">
            <a:avLst/>
          </a:prstGeom>
        </p:spPr>
      </p:pic>
      <p:sp>
        <p:nvSpPr>
          <p:cNvPr id="14" name="Text 4"/>
          <p:cNvSpPr/>
          <p:nvPr/>
        </p:nvSpPr>
        <p:spPr>
          <a:xfrm>
            <a:off x="9860915" y="1606550"/>
            <a:ext cx="1249045" cy="66738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转型发展目标</a:t>
            </a:r>
            <a:endParaRPr lang="en-US" sz="1600" dirty="0"/>
          </a:p>
        </p:txBody>
      </p:sp>
      <p:sp>
        <p:nvSpPr>
          <p:cNvPr id="15" name="Text 5"/>
          <p:cNvSpPr/>
          <p:nvPr/>
        </p:nvSpPr>
        <p:spPr>
          <a:xfrm>
            <a:off x="9110345" y="2479675"/>
            <a:ext cx="1955800" cy="31565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涉及职业赛道的切换，如跨行业转型或从职场人转型为创业者，需充分评估风险。</a:t>
            </a:r>
            <a:endParaRPr lang="en-US" sz="1600" dirty="0"/>
          </a:p>
        </p:txBody>
      </p:sp>
      <p:sp>
        <p:nvSpPr>
          <p:cNvPr id="16" name="Text 6"/>
          <p:cNvSpPr/>
          <p:nvPr/>
        </p:nvSpPr>
        <p:spPr>
          <a:xfrm>
            <a:off x="9003030" y="1430655"/>
            <a:ext cx="734060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17" name="Text 7"/>
          <p:cNvSpPr/>
          <p:nvPr/>
        </p:nvSpPr>
        <p:spPr>
          <a:xfrm>
            <a:off x="4467225" y="1606550"/>
            <a:ext cx="1249045" cy="66738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技能提升目标</a:t>
            </a:r>
            <a:endParaRPr lang="en-US" sz="1600" dirty="0"/>
          </a:p>
        </p:txBody>
      </p:sp>
      <p:sp>
        <p:nvSpPr>
          <p:cNvPr id="18" name="Text 8"/>
          <p:cNvSpPr/>
          <p:nvPr/>
        </p:nvSpPr>
        <p:spPr>
          <a:xfrm>
            <a:off x="3716655" y="2479675"/>
            <a:ext cx="1955800" cy="31565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聚焦个人能力的深化与拓展，如技术深度、跨领域融合，需结合行业趋势动态调整。</a:t>
            </a:r>
            <a:endParaRPr lang="en-US" sz="1600" dirty="0"/>
          </a:p>
        </p:txBody>
      </p:sp>
      <p:sp>
        <p:nvSpPr>
          <p:cNvPr id="19" name="Text 9"/>
          <p:cNvSpPr/>
          <p:nvPr/>
        </p:nvSpPr>
        <p:spPr>
          <a:xfrm>
            <a:off x="3627120" y="1412875"/>
            <a:ext cx="734060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20" name="Text 10"/>
          <p:cNvSpPr/>
          <p:nvPr/>
        </p:nvSpPr>
        <p:spPr>
          <a:xfrm>
            <a:off x="7164070" y="1606550"/>
            <a:ext cx="1249045" cy="66738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行业深耕目标</a:t>
            </a:r>
            <a:endParaRPr lang="en-US" sz="1600" dirty="0"/>
          </a:p>
        </p:txBody>
      </p:sp>
      <p:sp>
        <p:nvSpPr>
          <p:cNvPr id="21" name="Text 11"/>
          <p:cNvSpPr/>
          <p:nvPr/>
        </p:nvSpPr>
        <p:spPr>
          <a:xfrm>
            <a:off x="6413500" y="2479675"/>
            <a:ext cx="1955800" cy="31565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在某一细分领域建立权威性，可能包括主导行业标准制定、发表专业著作等。</a:t>
            </a:r>
            <a:endParaRPr lang="en-US" sz="1600" dirty="0"/>
          </a:p>
        </p:txBody>
      </p:sp>
      <p:sp>
        <p:nvSpPr>
          <p:cNvPr id="22" name="Text 12"/>
          <p:cNvSpPr/>
          <p:nvPr/>
        </p:nvSpPr>
        <p:spPr>
          <a:xfrm>
            <a:off x="6288405" y="1421765"/>
            <a:ext cx="734060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3565" y="728345"/>
            <a:ext cx="3434080" cy="487045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685" y="1011555"/>
            <a:ext cx="3434080" cy="487045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355" y="1285875"/>
            <a:ext cx="3434080" cy="48704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932628" y="3153002"/>
            <a:ext cx="2856064" cy="1117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目标应清晰具体，明确描述行动要求，避免模糊不清。例如，将‘提高学习成绩’改为‘每周看完八页参考资料’。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931945" y="2320503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明确性（Specific）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4658760" y="2893378"/>
            <a:ext cx="2856064" cy="838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目标需要有明确的数据作为衡量标准，以便判断目标的实现程度。</a:t>
            </a: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>
            <a:off x="4658077" y="2060878"/>
            <a:ext cx="2857430" cy="622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可衡量性</a:t>
            </a:r>
            <a:endParaRPr lang="en-US" sz="1600" dirty="0"/>
          </a:p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（Measurable）</a:t>
            </a: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8384893" y="2633753"/>
            <a:ext cx="2856064" cy="838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目标应具有挑战性，但不能超出个人能力范围，需通过努力可以达成。</a:t>
            </a:r>
            <a:endParaRPr lang="en-US" sz="1600" dirty="0"/>
          </a:p>
        </p:txBody>
      </p:sp>
      <p:sp>
        <p:nvSpPr>
          <p:cNvPr id="10" name="Text 5"/>
          <p:cNvSpPr/>
          <p:nvPr/>
        </p:nvSpPr>
        <p:spPr>
          <a:xfrm>
            <a:off x="8384210" y="1801253"/>
            <a:ext cx="2857430" cy="622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可达成性</a:t>
            </a:r>
            <a:endParaRPr lang="en-US" sz="1600" dirty="0"/>
          </a:p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（Achievable）</a:t>
            </a:r>
            <a:endParaRPr lang="en-US" sz="1600" dirty="0"/>
          </a:p>
        </p:txBody>
      </p:sp>
      <p:sp>
        <p:nvSpPr>
          <p:cNvPr id="11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SMART原则五连问</a:t>
            </a:r>
            <a:endParaRPr lang="en-US" sz="1600" dirty="0"/>
          </a:p>
        </p:txBody>
      </p:sp>
      <p:pic>
        <p:nvPicPr>
          <p:cNvPr id="12" name="Image 3" descr="https://test-kimi-img.moonshot.cn/pub/slides/slides_tmpl/image/25-08-06-16:17:03-d29guvsup1d2ae82ki2g.png">    </p:cNvPr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0" y="6391910"/>
            <a:ext cx="12192000" cy="183134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1705" y="1561465"/>
            <a:ext cx="633730" cy="633730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982345" y="1622425"/>
            <a:ext cx="557530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15" name="Image 5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5985" y="1300480"/>
            <a:ext cx="633730" cy="633730"/>
          </a:xfrm>
          <a:prstGeom prst="rect">
            <a:avLst/>
          </a:prstGeom>
        </p:spPr>
      </p:pic>
      <p:sp>
        <p:nvSpPr>
          <p:cNvPr id="16" name="Text 8"/>
          <p:cNvSpPr/>
          <p:nvPr/>
        </p:nvSpPr>
        <p:spPr>
          <a:xfrm>
            <a:off x="4719955" y="1361440"/>
            <a:ext cx="743585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17" name="Image 6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70265" y="1010920"/>
            <a:ext cx="633730" cy="633730"/>
          </a:xfrm>
          <a:prstGeom prst="rect">
            <a:avLst/>
          </a:prstGeom>
        </p:spPr>
      </p:pic>
      <p:sp>
        <p:nvSpPr>
          <p:cNvPr id="18" name="Text 9"/>
          <p:cNvSpPr/>
          <p:nvPr/>
        </p:nvSpPr>
        <p:spPr>
          <a:xfrm>
            <a:off x="8466455" y="1071880"/>
            <a:ext cx="1372870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3005" y="6285865"/>
            <a:ext cx="7286625" cy="11747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0505"/>
            <a:ext cx="12191365" cy="54102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16200000">
            <a:off x="-235585" y="226060"/>
            <a:ext cx="944880" cy="47371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6680" y="1621155"/>
            <a:ext cx="5991225" cy="405130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6315" y="1619885"/>
            <a:ext cx="5991225" cy="405130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611505" y="3158490"/>
            <a:ext cx="4860290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目标需基于现实条件与资源，具备可行性与可操作性，避免脱离实际。</a:t>
            </a:r>
            <a:endParaRPr lang="en-US" sz="1600" dirty="0"/>
          </a:p>
        </p:txBody>
      </p:sp>
      <p:sp>
        <p:nvSpPr>
          <p:cNvPr id="8" name="Text 1"/>
          <p:cNvSpPr/>
          <p:nvPr/>
        </p:nvSpPr>
        <p:spPr>
          <a:xfrm>
            <a:off x="611505" y="1904365"/>
            <a:ext cx="486092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实际性（Realistic）</a:t>
            </a:r>
            <a:endParaRPr lang="en-US" sz="1600" dirty="0"/>
          </a:p>
        </p:txBody>
      </p:sp>
      <p:sp>
        <p:nvSpPr>
          <p:cNvPr id="9" name="Shape 2"/>
          <p:cNvSpPr/>
          <p:nvPr/>
        </p:nvSpPr>
        <p:spPr>
          <a:xfrm>
            <a:off x="710565" y="2768600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10" name="Text 3"/>
          <p:cNvSpPr/>
          <p:nvPr/>
        </p:nvSpPr>
        <p:spPr>
          <a:xfrm>
            <a:off x="710565" y="2768600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6707505" y="3158490"/>
            <a:ext cx="4860290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r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目标的达成应有明确的时间限制，以提高行动效率，避免拖延。</a:t>
            </a:r>
            <a:endParaRPr lang="en-US" sz="1600" dirty="0"/>
          </a:p>
        </p:txBody>
      </p:sp>
      <p:sp>
        <p:nvSpPr>
          <p:cNvPr id="12" name="Text 5"/>
          <p:cNvSpPr/>
          <p:nvPr/>
        </p:nvSpPr>
        <p:spPr>
          <a:xfrm>
            <a:off x="6680835" y="1828165"/>
            <a:ext cx="486092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时限性（Time-bound）</a:t>
            </a:r>
            <a:endParaRPr lang="en-US" sz="1600" dirty="0"/>
          </a:p>
        </p:txBody>
      </p:sp>
      <p:sp>
        <p:nvSpPr>
          <p:cNvPr id="13" name="Shape 6"/>
          <p:cNvSpPr/>
          <p:nvPr/>
        </p:nvSpPr>
        <p:spPr>
          <a:xfrm flipH="1">
            <a:off x="6548755" y="2759710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14" name="Text 7"/>
          <p:cNvSpPr/>
          <p:nvPr/>
        </p:nvSpPr>
        <p:spPr>
          <a:xfrm>
            <a:off x="6548755" y="2759710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SMART原则五连问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51415" y="6223635"/>
            <a:ext cx="179705" cy="179705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45115" y="6223635"/>
            <a:ext cx="179705" cy="17970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838815" y="6223635"/>
            <a:ext cx="179705" cy="17970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69365" y="6223635"/>
            <a:ext cx="179705" cy="179705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63065" y="6223635"/>
            <a:ext cx="179705" cy="179705"/>
          </a:xfrm>
          <a:prstGeom prst="rect">
            <a:avLst/>
          </a:prstGeom>
        </p:spPr>
      </p:pic>
      <p:pic>
        <p:nvPicPr>
          <p:cNvPr id="21" name="Image 1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56765" y="6223635"/>
            <a:ext cx="179705" cy="17970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q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9375" y="4881880"/>
            <a:ext cx="8466455" cy="12204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463165" y="3187065"/>
            <a:ext cx="8466455" cy="12204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375" y="1498600"/>
            <a:ext cx="8466455" cy="122047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r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290" y="1409700"/>
            <a:ext cx="1583690" cy="142684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933450" y="1698625"/>
            <a:ext cx="1232535" cy="10585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5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7" name="Image 4" descr="https://test-kimi-img.moonshot.cn/pub/slides/slides_tmpl/image/25-08-06-16:17:12-d29gv24up1d2ae82ki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3460" y="3075305"/>
            <a:ext cx="1583690" cy="1426845"/>
          </a:xfrm>
          <a:prstGeom prst="rect">
            <a:avLst/>
          </a:prstGeom>
        </p:spPr>
      </p:pic>
      <p:sp>
        <p:nvSpPr>
          <p:cNvPr id="8" name="Text 1"/>
          <p:cNvSpPr/>
          <p:nvPr/>
        </p:nvSpPr>
        <p:spPr>
          <a:xfrm>
            <a:off x="2461895" y="1654175"/>
            <a:ext cx="6985635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从自我认知出发，结合职业认知，明确职业方向，形成初步的职业目标选择方向。</a:t>
            </a:r>
            <a:endParaRPr lang="en-US" sz="1600" dirty="0"/>
          </a:p>
        </p:txBody>
      </p:sp>
      <p:sp>
        <p:nvSpPr>
          <p:cNvPr id="9" name="Text 2"/>
          <p:cNvSpPr/>
          <p:nvPr/>
        </p:nvSpPr>
        <p:spPr>
          <a:xfrm>
            <a:off x="2461895" y="1151890"/>
            <a:ext cx="69837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个体认知阶段</a:t>
            </a:r>
            <a:endParaRPr lang="en-US" sz="1600" dirty="0"/>
          </a:p>
        </p:txBody>
      </p:sp>
      <p:sp>
        <p:nvSpPr>
          <p:cNvPr id="10" name="Text 3"/>
          <p:cNvSpPr/>
          <p:nvPr/>
        </p:nvSpPr>
        <p:spPr>
          <a:xfrm>
            <a:off x="10155555" y="3302635"/>
            <a:ext cx="1072515" cy="839788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5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2830195" y="3324860"/>
            <a:ext cx="6985635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r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评估职业选择策略和优势，结合实际情况，从多个目标中做出取舍或选择可行的职业目标。</a:t>
            </a:r>
            <a:endParaRPr lang="en-US" sz="1600" dirty="0"/>
          </a:p>
        </p:txBody>
      </p:sp>
      <p:pic>
        <p:nvPicPr>
          <p:cNvPr id="12" name="Image 5" descr="https://test-kimi-img.moonshot.cn/pub/slides/slides_tmpl/image/25-08-06-16:17:12-d29gv24up1d2ae82kir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740" y="4779010"/>
            <a:ext cx="1583690" cy="1426845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2832100" y="2822575"/>
            <a:ext cx="69837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分析评估阶段</a:t>
            </a:r>
            <a:endParaRPr lang="en-US" sz="1600" dirty="0"/>
          </a:p>
        </p:txBody>
      </p:sp>
      <p:sp>
        <p:nvSpPr>
          <p:cNvPr id="14" name="Text 6"/>
          <p:cNvSpPr/>
          <p:nvPr/>
        </p:nvSpPr>
        <p:spPr>
          <a:xfrm>
            <a:off x="1076325" y="5008880"/>
            <a:ext cx="1072515" cy="839788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5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15" name="Text 7"/>
          <p:cNvSpPr/>
          <p:nvPr/>
        </p:nvSpPr>
        <p:spPr>
          <a:xfrm>
            <a:off x="2461895" y="4995545"/>
            <a:ext cx="6985635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综合考虑个人资源、精力和风险，最终确立不超过三个职业目标，并考虑目标之间的互补性。</a:t>
            </a:r>
            <a:endParaRPr lang="en-US" sz="1600" dirty="0"/>
          </a:p>
        </p:txBody>
      </p:sp>
      <p:sp>
        <p:nvSpPr>
          <p:cNvPr id="16" name="Text 8"/>
          <p:cNvSpPr/>
          <p:nvPr/>
        </p:nvSpPr>
        <p:spPr>
          <a:xfrm>
            <a:off x="2461895" y="4493260"/>
            <a:ext cx="69837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目标确立阶段</a:t>
            </a:r>
            <a:endParaRPr lang="en-US" sz="1600" dirty="0"/>
          </a:p>
        </p:txBody>
      </p:sp>
      <p:sp>
        <p:nvSpPr>
          <p:cNvPr id="17" name="Text 9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目标设定三阶段流程</a:t>
            </a:r>
            <a:endParaRPr lang="en-US" sz="1600" dirty="0"/>
          </a:p>
        </p:txBody>
      </p:sp>
      <p:pic>
        <p:nvPicPr>
          <p:cNvPr id="18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9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20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67465" y="6457315"/>
            <a:ext cx="791845" cy="791845"/>
          </a:xfrm>
          <a:prstGeom prst="rect">
            <a:avLst/>
          </a:prstGeom>
        </p:spPr>
      </p:pic>
      <p:pic>
        <p:nvPicPr>
          <p:cNvPr id="21" name="Image 9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0800000">
            <a:off x="10359390" y="6102350"/>
            <a:ext cx="1542415" cy="773430"/>
          </a:xfrm>
          <a:prstGeom prst="rect">
            <a:avLst/>
          </a:prstGeom>
        </p:spPr>
      </p:pic>
      <p:pic>
        <p:nvPicPr>
          <p:cNvPr id="22" name="Image 1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9020000">
            <a:off x="10668000" y="1257935"/>
            <a:ext cx="515620" cy="515620"/>
          </a:xfrm>
          <a:prstGeom prst="rect">
            <a:avLst/>
          </a:prstGeom>
        </p:spPr>
      </p:pic>
      <p:pic>
        <p:nvPicPr>
          <p:cNvPr id="23" name="Image 11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2">
            <a:alphaModFix amt="80000"/>
          </a:blip>
          <a:stretch>
            <a:fillRect/>
          </a:stretch>
        </p:blipFill>
        <p:spPr>
          <a:xfrm>
            <a:off x="1787525" y="3957320"/>
            <a:ext cx="253365" cy="253365"/>
          </a:xfrm>
          <a:prstGeom prst="rect">
            <a:avLst/>
          </a:prstGeom>
        </p:spPr>
      </p:pic>
      <p:pic>
        <p:nvPicPr>
          <p:cNvPr id="24" name="Image 12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3">
            <a:alphaModFix amt="80000"/>
          </a:blip>
          <a:stretch>
            <a:fillRect/>
          </a:stretch>
        </p:blipFill>
        <p:spPr>
          <a:xfrm>
            <a:off x="541020" y="2988945"/>
            <a:ext cx="440055" cy="4400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890"/>
            <a:ext cx="12192000" cy="93218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V="1">
            <a:off x="-27940" y="6866890"/>
            <a:ext cx="6396777" cy="6350"/>
          </a:xfrm>
          <a:custGeom>
            <a:avLst/>
            <a:gdLst/>
            <a:ahLst/>
            <a:cxnLst/>
            <a:rect l="l" t="t" r="r" b="b"/>
            <a:pathLst>
              <a:path w="6396777" h="6350">
                <a:moveTo>
                  <a:pt x="0" y="0"/>
                </a:moveTo>
                <a:lnTo>
                  <a:pt x="6275496" y="0"/>
                </a:lnTo>
                <a:cubicBezTo>
                  <a:pt x="6322484" y="-1905"/>
                  <a:pt x="6434241" y="9525"/>
                  <a:pt x="6396777" y="6350"/>
                </a:cubicBez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4" name="Text 1"/>
          <p:cNvSpPr/>
          <p:nvPr/>
        </p:nvSpPr>
        <p:spPr>
          <a:xfrm>
            <a:off x="-27940" y="6866890"/>
            <a:ext cx="6396777" cy="635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64973" y="3180080"/>
            <a:ext cx="533590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填写1-2年、3-5年、6-10年的职业目标表，明确各阶段核心内容，运用SMART原则优化目标表述。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822960" y="1553210"/>
            <a:ext cx="5424805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32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填写目标表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——制定短中长期目标</a:t>
            </a:r>
            <a:endParaRPr lang="en-US" sz="1600" dirty="0"/>
          </a:p>
        </p:txBody>
      </p:sp>
      <p:pic>
        <p:nvPicPr>
          <p:cNvPr id="8" name="Image 1" descr="https://test-kimi-img.moonshot.cn/pub/slides/slides_tmpl/image/25-08-06-16:17:07-d29gv0sup1d2ae82kie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6870" y="-16510"/>
            <a:ext cx="5485130" cy="6874510"/>
          </a:xfrm>
          <a:prstGeom prst="rect">
            <a:avLst/>
          </a:prstGeom>
        </p:spPr>
      </p:pic>
      <p:pic>
        <p:nvPicPr>
          <p:cNvPr id="9" name="Image 2" descr="https://test-kimi-img.moonshot.cn/pub/slides/slides_tmpl/image/25-08-06-16:17:06-d29gv0kup1d2ae82kicg.png">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6706870" y="-16510"/>
            <a:ext cx="5485130" cy="6889750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11-d29gv1sup1d2ae82kijg.png">    </p:cNvPr>
          <p:cNvPicPr>
            <a:picLocks noChangeAspect="1"/>
          </p:cNvPicPr>
          <p:nvPr/>
        </p:nvPicPr>
        <p:blipFill>
          <a:blip r:embed="rId4">
            <a:alphaModFix amt="40000"/>
          </a:blip>
          <a:stretch>
            <a:fillRect/>
          </a:stretch>
        </p:blipFill>
        <p:spPr>
          <a:xfrm rot="5400000">
            <a:off x="7910195" y="-119380"/>
            <a:ext cx="7129145" cy="6858000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925" y="2813050"/>
            <a:ext cx="5943600" cy="88900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17500" cy="940435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83390" y="-16510"/>
            <a:ext cx="308610" cy="68738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1123" y="4251325"/>
            <a:ext cx="10673878" cy="355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交换目标表，用红笔标注不符合SMART原则的语句并给出改写建议，强化量化思维。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566440" y="3755390"/>
            <a:ext cx="6018632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互改目标表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——制定短中长期目标</a:t>
            </a:r>
            <a:endParaRPr lang="en-US" sz="1600" dirty="0"/>
          </a:p>
        </p:txBody>
      </p:sp>
      <p:pic>
        <p:nvPicPr>
          <p:cNvPr id="5" name="Image 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">
            <a:alphaModFix amt="80000"/>
          </a:blip>
          <a:stretch>
            <a:fillRect/>
          </a:stretch>
        </p:blipFill>
        <p:spPr>
          <a:xfrm>
            <a:off x="11275060" y="5125085"/>
            <a:ext cx="514985" cy="514985"/>
          </a:xfrm>
          <a:prstGeom prst="rect">
            <a:avLst/>
          </a:prstGeom>
        </p:spPr>
      </p:pic>
      <p:pic>
        <p:nvPicPr>
          <p:cNvPr id="6" name="Image 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 rot="11100000">
            <a:off x="10544810" y="6162040"/>
            <a:ext cx="368935" cy="368935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3005" y="6146800"/>
            <a:ext cx="7286625" cy="117475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716915" y="5798185"/>
            <a:ext cx="253365" cy="25336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-509270" y="5659755"/>
            <a:ext cx="1540510" cy="15405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10-d29gv1kup1d2ae82kig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092835"/>
            <a:ext cx="12192000" cy="20142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9-d29gv1cup1d2ae82kif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2300" y="0"/>
            <a:ext cx="521970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49045"/>
            <a:ext cx="8739505" cy="425831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248704" y="2582545"/>
            <a:ext cx="7819372" cy="393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展示短期目标，投票选出最具可行性的目标，分享经验与质疑。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203960" y="1964690"/>
            <a:ext cx="6612831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展示与讨论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</a:t>
            </a:r>
            <a:pPr indent="0" marL="0">
              <a:lnSpc>
                <a:spcPct val="10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——制定短中长期目标</a:t>
            </a:r>
            <a:endParaRPr lang="en-US" sz="1600" dirty="0"/>
          </a:p>
        </p:txBody>
      </p:sp>
      <p:pic>
        <p:nvPicPr>
          <p:cNvPr id="7" name="Image 2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475" y="5134610"/>
            <a:ext cx="7286625" cy="117475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5668645"/>
            <a:ext cx="1574165" cy="118935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-492760" y="-234950"/>
            <a:ext cx="1184910" cy="11849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 rot="19020000">
            <a:off x="126365" y="683260"/>
            <a:ext cx="469265" cy="4692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职业决策思路与影响因素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27940" y="-8890"/>
            <a:ext cx="12247880" cy="687578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Text 1"/>
          <p:cNvSpPr/>
          <p:nvPr/>
        </p:nvSpPr>
        <p:spPr>
          <a:xfrm>
            <a:off x="-27940" y="-8890"/>
            <a:ext cx="12247880" cy="687578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1257935" y="2527300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5" name="Text 3"/>
          <p:cNvSpPr/>
          <p:nvPr/>
        </p:nvSpPr>
        <p:spPr>
          <a:xfrm>
            <a:off x="1257935" y="2527300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4384675" y="23653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7" name="Text 5"/>
          <p:cNvSpPr/>
          <p:nvPr/>
        </p:nvSpPr>
        <p:spPr>
          <a:xfrm>
            <a:off x="4384675" y="23653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7987030" y="2527300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9" name="Text 7"/>
          <p:cNvSpPr/>
          <p:nvPr/>
        </p:nvSpPr>
        <p:spPr>
          <a:xfrm>
            <a:off x="7987030" y="2527300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1257935" y="43465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1" name="Text 9"/>
          <p:cNvSpPr/>
          <p:nvPr/>
        </p:nvSpPr>
        <p:spPr>
          <a:xfrm>
            <a:off x="1257935" y="43465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4622800" y="43465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3" name="Text 11"/>
          <p:cNvSpPr/>
          <p:nvPr/>
        </p:nvSpPr>
        <p:spPr>
          <a:xfrm>
            <a:off x="4622800" y="43465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14" name="Image 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">
            <a:alphaModFix amt="80000"/>
          </a:blip>
          <a:stretch>
            <a:fillRect/>
          </a:stretch>
        </p:blipFill>
        <p:spPr>
          <a:xfrm>
            <a:off x="2919095" y="3317875"/>
            <a:ext cx="810260" cy="810260"/>
          </a:xfrm>
          <a:prstGeom prst="rect">
            <a:avLst/>
          </a:prstGeom>
        </p:spPr>
      </p:pic>
      <p:sp>
        <p:nvSpPr>
          <p:cNvPr id="15" name="Shape 12"/>
          <p:cNvSpPr/>
          <p:nvPr/>
        </p:nvSpPr>
        <p:spPr>
          <a:xfrm>
            <a:off x="7920355" y="4537075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16" name="Text 13"/>
          <p:cNvSpPr/>
          <p:nvPr/>
        </p:nvSpPr>
        <p:spPr>
          <a:xfrm>
            <a:off x="7920355" y="4537075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17" name="Image 1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2230" y="635"/>
            <a:ext cx="2981325" cy="6943725"/>
          </a:xfrm>
          <a:prstGeom prst="rect">
            <a:avLst/>
          </a:prstGeom>
        </p:spPr>
      </p:pic>
      <p:pic>
        <p:nvPicPr>
          <p:cNvPr id="18" name="Image 2" descr="https://test-kimi-img.moonshot.cn/pub/slides/slides_tmpl/image/25-08-06-16:17:03-d29guvsup1d2ae82ki3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785" y="423545"/>
            <a:ext cx="2482850" cy="4220210"/>
          </a:xfrm>
          <a:prstGeom prst="rect">
            <a:avLst/>
          </a:prstGeom>
        </p:spPr>
      </p:pic>
      <p:pic>
        <p:nvPicPr>
          <p:cNvPr id="19" name="Image 3" descr="https://test-kimi-img.moonshot.cn/pub/slides/slides_tmpl/image/25-08-06-16:17:03-d29guvsup1d2ae82ki5g.jp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100" y="553085"/>
            <a:ext cx="2266950" cy="3970655"/>
          </a:xfrm>
          <a:prstGeom prst="rect">
            <a:avLst/>
          </a:prstGeom>
        </p:spPr>
      </p:pic>
      <p:pic>
        <p:nvPicPr>
          <p:cNvPr id="20" name="Image 4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2680" y="3242310"/>
            <a:ext cx="1875790" cy="2873375"/>
          </a:xfrm>
          <a:prstGeom prst="rect">
            <a:avLst/>
          </a:prstGeom>
        </p:spPr>
      </p:pic>
      <p:sp>
        <p:nvSpPr>
          <p:cNvPr id="21" name="Text 14"/>
          <p:cNvSpPr/>
          <p:nvPr/>
        </p:nvSpPr>
        <p:spPr>
          <a:xfrm>
            <a:off x="1240155" y="3423920"/>
            <a:ext cx="1517015" cy="247269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 vert="eaVert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8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pic>
        <p:nvPicPr>
          <p:cNvPr id="22" name="Image 5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2255" y="756920"/>
            <a:ext cx="775335" cy="775335"/>
          </a:xfrm>
          <a:prstGeom prst="rect">
            <a:avLst/>
          </a:prstGeom>
        </p:spPr>
      </p:pic>
      <p:pic>
        <p:nvPicPr>
          <p:cNvPr id="23" name="Image 6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7">
            <a:alphaModFix amt="20000"/>
          </a:blip>
          <a:stretch>
            <a:fillRect/>
          </a:stretch>
        </p:blipFill>
        <p:spPr>
          <a:xfrm>
            <a:off x="5072380" y="1480185"/>
            <a:ext cx="2362200" cy="38100"/>
          </a:xfrm>
          <a:prstGeom prst="rect">
            <a:avLst/>
          </a:prstGeom>
        </p:spPr>
      </p:pic>
      <p:sp>
        <p:nvSpPr>
          <p:cNvPr id="24" name="Text 15"/>
          <p:cNvSpPr/>
          <p:nvPr/>
        </p:nvSpPr>
        <p:spPr>
          <a:xfrm>
            <a:off x="4986655" y="802005"/>
            <a:ext cx="258191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项目导语与目标</a:t>
            </a:r>
            <a:endParaRPr lang="en-US" sz="1600" dirty="0"/>
          </a:p>
        </p:txBody>
      </p:sp>
      <p:pic>
        <p:nvPicPr>
          <p:cNvPr id="25" name="Image 7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2255" y="2588260"/>
            <a:ext cx="780415" cy="780415"/>
          </a:xfrm>
          <a:prstGeom prst="rect">
            <a:avLst/>
          </a:prstGeom>
        </p:spPr>
      </p:pic>
      <p:pic>
        <p:nvPicPr>
          <p:cNvPr id="26" name="Image 8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9">
            <a:alphaModFix amt="20000"/>
          </a:blip>
          <a:stretch>
            <a:fillRect/>
          </a:stretch>
        </p:blipFill>
        <p:spPr>
          <a:xfrm>
            <a:off x="5110480" y="3325495"/>
            <a:ext cx="2362200" cy="38100"/>
          </a:xfrm>
          <a:prstGeom prst="rect">
            <a:avLst/>
          </a:prstGeom>
        </p:spPr>
      </p:pic>
      <p:sp>
        <p:nvSpPr>
          <p:cNvPr id="27" name="Text 16"/>
          <p:cNvSpPr/>
          <p:nvPr/>
        </p:nvSpPr>
        <p:spPr>
          <a:xfrm>
            <a:off x="5005705" y="2587625"/>
            <a:ext cx="258191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职业生涯目标</a:t>
            </a:r>
            <a:endParaRPr lang="en-US" sz="1600" dirty="0"/>
          </a:p>
        </p:txBody>
      </p:sp>
      <p:pic>
        <p:nvPicPr>
          <p:cNvPr id="28" name="Image 9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72255" y="4375150"/>
            <a:ext cx="793750" cy="793750"/>
          </a:xfrm>
          <a:prstGeom prst="rect">
            <a:avLst/>
          </a:prstGeom>
        </p:spPr>
      </p:pic>
      <p:pic>
        <p:nvPicPr>
          <p:cNvPr id="29" name="Image 10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1">
            <a:alphaModFix amt="20000"/>
          </a:blip>
          <a:stretch>
            <a:fillRect/>
          </a:stretch>
        </p:blipFill>
        <p:spPr>
          <a:xfrm>
            <a:off x="5110480" y="5107940"/>
            <a:ext cx="2362200" cy="38100"/>
          </a:xfrm>
          <a:prstGeom prst="rect">
            <a:avLst/>
          </a:prstGeom>
        </p:spPr>
      </p:pic>
      <p:sp>
        <p:nvSpPr>
          <p:cNvPr id="30" name="Text 17"/>
          <p:cNvSpPr/>
          <p:nvPr/>
        </p:nvSpPr>
        <p:spPr>
          <a:xfrm>
            <a:off x="5017770" y="4392930"/>
            <a:ext cx="2581910" cy="581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职业决策思路与影响因素</a:t>
            </a:r>
            <a:endParaRPr lang="en-US" sz="1600" dirty="0"/>
          </a:p>
        </p:txBody>
      </p:sp>
      <p:sp>
        <p:nvSpPr>
          <p:cNvPr id="31" name="Shape 18"/>
          <p:cNvSpPr/>
          <p:nvPr/>
        </p:nvSpPr>
        <p:spPr>
          <a:xfrm>
            <a:off x="8378825" y="3360420"/>
            <a:ext cx="2947035" cy="1673860"/>
          </a:xfrm>
          <a:prstGeom prst="roundRect">
            <a:avLst>
              <a:gd name="adj" fmla="val 4938"/>
            </a:avLst>
          </a:prstGeom>
          <a:solidFill>
            <a:srgbClr val="FFFFFF"/>
          </a:solidFill>
          <a:ln/>
        </p:spPr>
      </p:sp>
      <p:sp>
        <p:nvSpPr>
          <p:cNvPr id="32" name="Text 19"/>
          <p:cNvSpPr/>
          <p:nvPr/>
        </p:nvSpPr>
        <p:spPr>
          <a:xfrm>
            <a:off x="8378825" y="3360420"/>
            <a:ext cx="2947035" cy="16738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33" name="Image 11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07045" y="1845945"/>
            <a:ext cx="782320" cy="782320"/>
          </a:xfrm>
          <a:prstGeom prst="rect">
            <a:avLst/>
          </a:prstGeom>
        </p:spPr>
      </p:pic>
      <p:pic>
        <p:nvPicPr>
          <p:cNvPr id="34" name="Image 12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3">
            <a:alphaModFix amt="20000"/>
          </a:blip>
          <a:stretch>
            <a:fillRect/>
          </a:stretch>
        </p:blipFill>
        <p:spPr>
          <a:xfrm>
            <a:off x="9104630" y="2548890"/>
            <a:ext cx="2362200" cy="38100"/>
          </a:xfrm>
          <a:prstGeom prst="rect">
            <a:avLst/>
          </a:prstGeom>
        </p:spPr>
      </p:pic>
      <p:pic>
        <p:nvPicPr>
          <p:cNvPr id="35" name="Image 13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07045" y="3594100"/>
            <a:ext cx="795655" cy="795655"/>
          </a:xfrm>
          <a:prstGeom prst="rect">
            <a:avLst/>
          </a:prstGeom>
        </p:spPr>
      </p:pic>
      <p:pic>
        <p:nvPicPr>
          <p:cNvPr id="36" name="Image 14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5">
            <a:alphaModFix amt="20000"/>
          </a:blip>
          <a:stretch>
            <a:fillRect/>
          </a:stretch>
        </p:blipFill>
        <p:spPr>
          <a:xfrm>
            <a:off x="9104630" y="4316095"/>
            <a:ext cx="2362200" cy="38100"/>
          </a:xfrm>
          <a:prstGeom prst="rect">
            <a:avLst/>
          </a:prstGeom>
        </p:spPr>
      </p:pic>
      <p:pic>
        <p:nvPicPr>
          <p:cNvPr id="37" name="Image 15" descr="https://test-kimi-img.moonshot.cn/pub/slides/slides_tmpl/image/25-08-06-16:17:03-d29guvsup1d2ae82ki50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107045" y="5290185"/>
            <a:ext cx="795655" cy="795655"/>
          </a:xfrm>
          <a:prstGeom prst="rect">
            <a:avLst/>
          </a:prstGeom>
        </p:spPr>
      </p:pic>
      <p:pic>
        <p:nvPicPr>
          <p:cNvPr id="38" name="Image 16" descr="https://test-kimi-img.moonshot.cn/pub/slides/slides_tmpl/image/25-08-06-16:17:03-d29guvsup1d2ae82ki4g.png">    </p:cNvPr>
          <p:cNvPicPr>
            <a:picLocks noChangeAspect="1"/>
          </p:cNvPicPr>
          <p:nvPr/>
        </p:nvPicPr>
        <p:blipFill>
          <a:blip r:embed="rId17">
            <a:alphaModFix amt="20000"/>
          </a:blip>
          <a:stretch>
            <a:fillRect/>
          </a:stretch>
        </p:blipFill>
        <p:spPr>
          <a:xfrm>
            <a:off x="9104630" y="6023610"/>
            <a:ext cx="2362200" cy="38100"/>
          </a:xfrm>
          <a:prstGeom prst="rect">
            <a:avLst/>
          </a:prstGeom>
        </p:spPr>
      </p:pic>
      <p:sp>
        <p:nvSpPr>
          <p:cNvPr id="39" name="Text 20"/>
          <p:cNvSpPr/>
          <p:nvPr/>
        </p:nvSpPr>
        <p:spPr>
          <a:xfrm>
            <a:off x="9028430" y="2034540"/>
            <a:ext cx="2581910" cy="581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SWOT分析：内外因素透视</a:t>
            </a:r>
            <a:endParaRPr lang="en-US" sz="1600" dirty="0"/>
          </a:p>
        </p:txBody>
      </p:sp>
      <p:sp>
        <p:nvSpPr>
          <p:cNvPr id="40" name="Text 21"/>
          <p:cNvSpPr/>
          <p:nvPr/>
        </p:nvSpPr>
        <p:spPr>
          <a:xfrm>
            <a:off x="9009380" y="3598545"/>
            <a:ext cx="2581910" cy="581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决策平衡单：量化权衡利器</a:t>
            </a:r>
            <a:endParaRPr lang="en-US" sz="1600" dirty="0"/>
          </a:p>
        </p:txBody>
      </p:sp>
      <p:sp>
        <p:nvSpPr>
          <p:cNvPr id="41" name="Text 22"/>
          <p:cNvSpPr/>
          <p:nvPr/>
        </p:nvSpPr>
        <p:spPr>
          <a:xfrm>
            <a:off x="9044940" y="5323205"/>
            <a:ext cx="2581910" cy="581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2B2F3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CASVE循环：系统决策流程</a:t>
            </a:r>
            <a:endParaRPr lang="en-US" sz="1600" dirty="0"/>
          </a:p>
        </p:txBody>
      </p:sp>
      <p:pic>
        <p:nvPicPr>
          <p:cNvPr id="42" name="Image 1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16200000">
            <a:off x="-398780" y="5615940"/>
            <a:ext cx="1542415" cy="773430"/>
          </a:xfrm>
          <a:prstGeom prst="rect">
            <a:avLst/>
          </a:prstGeom>
        </p:spPr>
      </p:pic>
      <p:pic>
        <p:nvPicPr>
          <p:cNvPr id="43" name="Image 1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9">
            <a:alphaModFix amt="80000"/>
          </a:blip>
          <a:stretch>
            <a:fillRect/>
          </a:stretch>
        </p:blipFill>
        <p:spPr>
          <a:xfrm>
            <a:off x="206375" y="5161280"/>
            <a:ext cx="553085" cy="553085"/>
          </a:xfrm>
          <a:prstGeom prst="rect">
            <a:avLst/>
          </a:prstGeom>
        </p:spPr>
      </p:pic>
      <p:pic>
        <p:nvPicPr>
          <p:cNvPr id="44" name="Image 19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flipH="1" flipV="1">
            <a:off x="11174730" y="-398780"/>
            <a:ext cx="1540510" cy="1540510"/>
          </a:xfrm>
          <a:prstGeom prst="rect">
            <a:avLst/>
          </a:prstGeom>
        </p:spPr>
      </p:pic>
      <p:pic>
        <p:nvPicPr>
          <p:cNvPr id="45" name="Image 2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flipH="1" flipV="1" rot="19020000">
            <a:off x="10904220" y="422910"/>
            <a:ext cx="656590" cy="656590"/>
          </a:xfrm>
          <a:prstGeom prst="rect">
            <a:avLst/>
          </a:prstGeom>
        </p:spPr>
      </p:pic>
      <p:pic>
        <p:nvPicPr>
          <p:cNvPr id="46" name="Image 21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919095" y="6525260"/>
            <a:ext cx="5943600" cy="88900"/>
          </a:xfrm>
          <a:prstGeom prst="rect">
            <a:avLst/>
          </a:prstGeom>
        </p:spPr>
      </p:pic>
      <p:sp>
        <p:nvSpPr>
          <p:cNvPr id="47" name="Text 23"/>
          <p:cNvSpPr/>
          <p:nvPr/>
        </p:nvSpPr>
        <p:spPr>
          <a:xfrm>
            <a:off x="4157980" y="85915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48" name="Text 24"/>
          <p:cNvSpPr/>
          <p:nvPr/>
        </p:nvSpPr>
        <p:spPr>
          <a:xfrm>
            <a:off x="4148455" y="2691130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49" name="Text 25"/>
          <p:cNvSpPr/>
          <p:nvPr/>
        </p:nvSpPr>
        <p:spPr>
          <a:xfrm>
            <a:off x="4129405" y="4478020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50" name="Text 26"/>
          <p:cNvSpPr/>
          <p:nvPr/>
        </p:nvSpPr>
        <p:spPr>
          <a:xfrm>
            <a:off x="8162925" y="1958975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51" name="Text 27"/>
          <p:cNvSpPr/>
          <p:nvPr/>
        </p:nvSpPr>
        <p:spPr>
          <a:xfrm>
            <a:off x="8172450" y="3718560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  <p:sp>
        <p:nvSpPr>
          <p:cNvPr id="52" name="Text 28"/>
          <p:cNvSpPr/>
          <p:nvPr/>
        </p:nvSpPr>
        <p:spPr>
          <a:xfrm>
            <a:off x="8162925" y="5392420"/>
            <a:ext cx="817880" cy="628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06</a:t>
            </a:r>
            <a:endParaRPr lang="en-US" sz="1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 rot="5400000">
            <a:off x="-2299335" y="4156710"/>
            <a:ext cx="5580380" cy="8953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r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2530475"/>
            <a:ext cx="9961880" cy="355282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p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40"/>
            <a:ext cx="12192000" cy="183134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p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425" y="293370"/>
            <a:ext cx="1395730" cy="45085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443865" y="756920"/>
            <a:ext cx="95675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决策三核心：自我-外部-动态</a:t>
            </a:r>
            <a:endParaRPr lang="en-US" sz="1600" dirty="0"/>
          </a:p>
        </p:txBody>
      </p:sp>
      <p:sp>
        <p:nvSpPr>
          <p:cNvPr id="7" name="Shape 1"/>
          <p:cNvSpPr/>
          <p:nvPr/>
        </p:nvSpPr>
        <p:spPr>
          <a:xfrm>
            <a:off x="351790" y="191770"/>
            <a:ext cx="76200" cy="1282065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8" name="Text 2"/>
          <p:cNvSpPr/>
          <p:nvPr/>
        </p:nvSpPr>
        <p:spPr>
          <a:xfrm>
            <a:off x="351790" y="191770"/>
            <a:ext cx="76200" cy="128206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1224280" y="3368675"/>
            <a:ext cx="2781300" cy="800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通过剖析兴趣、性格、能力与价值观，明确职业方向的核心驱动力。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1224280" y="26504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自我认知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8158480" y="3368675"/>
            <a:ext cx="2781300" cy="800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在理想与现实、长期规划与短期目标、个人诉求与组织需求之间寻求最优解。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8158480" y="26504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动态平衡</a:t>
            </a:r>
            <a:endParaRPr lang="en-US" sz="1600" dirty="0"/>
          </a:p>
        </p:txBody>
      </p:sp>
      <p:pic>
        <p:nvPicPr>
          <p:cNvPr id="13" name="Image 4" descr="https://test-kimi-img.moonshot.cn/pub/slides/slides_tmpl/image/25-08-06-16:17:12-d29gv24up1d2ae82kiq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6870" y="2011680"/>
            <a:ext cx="3883025" cy="4512945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4716780" y="3013075"/>
            <a:ext cx="2781300" cy="800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结合行业趋势、岗位需求与政策导向，分析外部机会与风险，避免决策的主观片面性。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4716780" y="22948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外部洞察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 rot="5400000">
            <a:off x="8935085" y="4085590"/>
            <a:ext cx="5580380" cy="89535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4830" y="5939155"/>
            <a:ext cx="179705" cy="17970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8530" y="5939155"/>
            <a:ext cx="179705" cy="17970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12230" y="5939155"/>
            <a:ext cx="179705" cy="1797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2410"/>
            <a:ext cx="12191365" cy="5410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rot="16200000">
            <a:off x="-235585" y="227965"/>
            <a:ext cx="944880" cy="47371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26050"/>
            <a:ext cx="12192000" cy="163195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9055" y="2236470"/>
            <a:ext cx="4582160" cy="296481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1495" y="1764030"/>
            <a:ext cx="1104900" cy="110490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948055" y="3655060"/>
            <a:ext cx="2796540" cy="50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兴趣是职业选择的首要驱动力，能激发个人的投入度与成就感。</a:t>
            </a:r>
            <a:endParaRPr lang="en-US" sz="1600" dirty="0"/>
          </a:p>
        </p:txBody>
      </p:sp>
      <p:sp>
        <p:nvSpPr>
          <p:cNvPr id="8" name="Text 1"/>
          <p:cNvSpPr/>
          <p:nvPr/>
        </p:nvSpPr>
        <p:spPr>
          <a:xfrm>
            <a:off x="947420" y="3009265"/>
            <a:ext cx="2797175" cy="6699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兴趣</a:t>
            </a:r>
            <a:endParaRPr lang="en-US" sz="1600" dirty="0"/>
          </a:p>
        </p:txBody>
      </p:sp>
      <p:pic>
        <p:nvPicPr>
          <p:cNvPr id="9" name="Image 5" descr="https://test-kimi-img.moonshot.cn/pub/slides/slides_tmpl/image/25-08-06-16:17:12-d29gv24up1d2ae82kit0.sv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50" r="-50" t="644" b="644"/>
          <a:stretch/>
        </p:blipFill>
        <p:spPr>
          <a:xfrm>
            <a:off x="2058035" y="2012950"/>
            <a:ext cx="577215" cy="57023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7275195" y="2236470"/>
            <a:ext cx="4582160" cy="2964815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3643630" y="2236470"/>
            <a:ext cx="4582160" cy="296481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10835" y="1764030"/>
            <a:ext cx="1104900" cy="1104900"/>
          </a:xfrm>
          <a:prstGeom prst="rect">
            <a:avLst/>
          </a:prstGeom>
        </p:spPr>
      </p:pic>
      <p:sp>
        <p:nvSpPr>
          <p:cNvPr id="13" name="Text 2"/>
          <p:cNvSpPr/>
          <p:nvPr/>
        </p:nvSpPr>
        <p:spPr>
          <a:xfrm>
            <a:off x="4567555" y="3665220"/>
            <a:ext cx="2796540" cy="762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能力是职业适配性的基础，包括硬技能与软技能，影响职业竞争力。</a:t>
            </a:r>
            <a:endParaRPr lang="en-US" sz="1600" dirty="0"/>
          </a:p>
        </p:txBody>
      </p:sp>
      <p:sp>
        <p:nvSpPr>
          <p:cNvPr id="14" name="Text 3"/>
          <p:cNvSpPr/>
          <p:nvPr/>
        </p:nvSpPr>
        <p:spPr>
          <a:xfrm>
            <a:off x="4566920" y="3019425"/>
            <a:ext cx="2797175" cy="6699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能力</a:t>
            </a:r>
            <a:endParaRPr lang="en-US" sz="1600" dirty="0"/>
          </a:p>
        </p:txBody>
      </p:sp>
      <p:pic>
        <p:nvPicPr>
          <p:cNvPr id="15" name="Image 9" descr="https://test-kimi-img.moonshot.cn/pub/slides/slides_tmpl/image/25-08-06-16:17:12-d29gv24up1d2ae82kis0.png">    </p:cNvPr>
          <p:cNvPicPr>
            <a:picLocks noChangeAspect="1"/>
          </p:cNvPicPr>
          <p:nvPr/>
        </p:nvPicPr>
        <p:blipFill>
          <a:blip r:embed="rId11"/>
          <a:srcRect l="59" r="59" t="-59" b="59"/>
          <a:stretch/>
        </p:blipFill>
        <p:spPr>
          <a:xfrm>
            <a:off x="5677535" y="2012950"/>
            <a:ext cx="577215" cy="570230"/>
          </a:xfrm>
          <a:prstGeom prst="rect">
            <a:avLst/>
          </a:prstGeom>
        </p:spPr>
      </p:pic>
      <p:pic>
        <p:nvPicPr>
          <p:cNvPr id="16" name="Image 10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20175" y="1764030"/>
            <a:ext cx="1104900" cy="1104900"/>
          </a:xfrm>
          <a:prstGeom prst="rect">
            <a:avLst/>
          </a:prstGeom>
        </p:spPr>
      </p:pic>
      <p:sp>
        <p:nvSpPr>
          <p:cNvPr id="17" name="Text 4"/>
          <p:cNvSpPr/>
          <p:nvPr/>
        </p:nvSpPr>
        <p:spPr>
          <a:xfrm>
            <a:off x="8187690" y="3665220"/>
            <a:ext cx="2796540" cy="762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性格特质影响职业选择，外向型适合社交职业，内向型适合独立工作。</a:t>
            </a:r>
            <a:endParaRPr lang="en-US" sz="1600" dirty="0"/>
          </a:p>
        </p:txBody>
      </p:sp>
      <p:sp>
        <p:nvSpPr>
          <p:cNvPr id="18" name="Text 5"/>
          <p:cNvSpPr/>
          <p:nvPr/>
        </p:nvSpPr>
        <p:spPr>
          <a:xfrm>
            <a:off x="8187055" y="3019425"/>
            <a:ext cx="2797175" cy="6699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性格</a:t>
            </a:r>
            <a:endParaRPr lang="en-US" sz="1600" dirty="0"/>
          </a:p>
        </p:txBody>
      </p:sp>
      <p:pic>
        <p:nvPicPr>
          <p:cNvPr id="19" name="Image 11" descr="https://test-kimi-img.moonshot.cn/pub/slides/slides_tmpl/image/25-08-06-16:17:12-d29gv24up1d2ae82kisg.png">    </p:cNvPr>
          <p:cNvPicPr>
            <a:picLocks noChangeAspect="1"/>
          </p:cNvPicPr>
          <p:nvPr/>
        </p:nvPicPr>
        <p:blipFill>
          <a:blip r:embed="rId13"/>
          <a:srcRect l="59" r="59" t="-59" b="59"/>
          <a:stretch/>
        </p:blipFill>
        <p:spPr>
          <a:xfrm>
            <a:off x="9297670" y="2012950"/>
            <a:ext cx="577215" cy="570230"/>
          </a:xfrm>
          <a:prstGeom prst="rect">
            <a:avLst/>
          </a:prstGeom>
        </p:spPr>
      </p:pic>
      <p:sp>
        <p:nvSpPr>
          <p:cNvPr id="20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个人层因素：兴趣能力性格</a:t>
            </a:r>
            <a:endParaRPr lang="en-US" sz="16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7490"/>
            <a:ext cx="12192000" cy="50355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6855"/>
            <a:ext cx="317500" cy="50355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j2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53845"/>
            <a:ext cx="12192000" cy="531241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8699503" y="3837334"/>
            <a:ext cx="2575045" cy="2236470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6" name="Text 1"/>
          <p:cNvSpPr/>
          <p:nvPr/>
        </p:nvSpPr>
        <p:spPr>
          <a:xfrm>
            <a:off x="8699503" y="3837334"/>
            <a:ext cx="2575045" cy="22364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家庭人脉是职业发展的隐形助力，可提供行业内部信息与实习机会。</a:t>
            </a:r>
            <a:endParaRPr lang="en-US" sz="1600" dirty="0"/>
          </a:p>
        </p:txBody>
      </p:sp>
      <p:sp>
        <p:nvSpPr>
          <p:cNvPr id="7" name="Shape 2"/>
          <p:cNvSpPr/>
          <p:nvPr/>
        </p:nvSpPr>
        <p:spPr>
          <a:xfrm>
            <a:off x="6291731" y="8722360"/>
            <a:ext cx="287989" cy="6985"/>
          </a:xfrm>
          <a:custGeom>
            <a:avLst/>
            <a:gdLst/>
            <a:ahLst/>
            <a:cxnLst/>
            <a:rect l="l" t="t" r="r" b="b"/>
            <a:pathLst>
              <a:path w="287989" h="6985">
                <a:moveTo>
                  <a:pt x="287989" y="0"/>
                </a:moveTo>
                <a:lnTo>
                  <a:pt x="260078" y="2540"/>
                </a:lnTo>
                <a:lnTo>
                  <a:pt x="221384" y="5080"/>
                </a:lnTo>
                <a:lnTo>
                  <a:pt x="182689" y="6350"/>
                </a:lnTo>
                <a:lnTo>
                  <a:pt x="143995" y="6985"/>
                </a:lnTo>
                <a:lnTo>
                  <a:pt x="104666" y="6350"/>
                </a:lnTo>
                <a:lnTo>
                  <a:pt x="65971" y="5080"/>
                </a:lnTo>
                <a:lnTo>
                  <a:pt x="27911" y="2540"/>
                </a:lnTo>
                <a:lnTo>
                  <a:pt x="0" y="0"/>
                </a:lnTo>
                <a:lnTo>
                  <a:pt x="287989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8" name="Text 3"/>
          <p:cNvSpPr/>
          <p:nvPr/>
        </p:nvSpPr>
        <p:spPr>
          <a:xfrm>
            <a:off x="6291731" y="8722360"/>
            <a:ext cx="287989" cy="698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1679598" y="2715638"/>
            <a:ext cx="1148388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0" name="Shape 5"/>
          <p:cNvSpPr/>
          <p:nvPr/>
        </p:nvSpPr>
        <p:spPr>
          <a:xfrm>
            <a:off x="966118" y="3845586"/>
            <a:ext cx="2575045" cy="2495876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1" name="Text 6"/>
          <p:cNvSpPr/>
          <p:nvPr/>
        </p:nvSpPr>
        <p:spPr>
          <a:xfrm>
            <a:off x="966118" y="3845586"/>
            <a:ext cx="2575045" cy="24958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家庭经济条件影响职业选择的自由度，经济困难家庭可能更倾向稳定职业。</a:t>
            </a:r>
            <a:endParaRPr lang="en-US" sz="1600" dirty="0"/>
          </a:p>
        </p:txBody>
      </p:sp>
      <p:sp>
        <p:nvSpPr>
          <p:cNvPr id="12" name="Text 7"/>
          <p:cNvSpPr/>
          <p:nvPr/>
        </p:nvSpPr>
        <p:spPr>
          <a:xfrm>
            <a:off x="5545973" y="2707386"/>
            <a:ext cx="1148388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3" name="Shape 8"/>
          <p:cNvSpPr/>
          <p:nvPr/>
        </p:nvSpPr>
        <p:spPr>
          <a:xfrm>
            <a:off x="4833128" y="3837334"/>
            <a:ext cx="2575045" cy="2495876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4" name="Text 9"/>
          <p:cNvSpPr/>
          <p:nvPr/>
        </p:nvSpPr>
        <p:spPr>
          <a:xfrm>
            <a:off x="4833128" y="3837334"/>
            <a:ext cx="2575045" cy="24958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家庭的教育方式与期望深刻影响职业决策，权威型家庭可能引导学生选择‘体面’职业。</a:t>
            </a:r>
            <a:endParaRPr lang="en-US" sz="1600" dirty="0"/>
          </a:p>
        </p:txBody>
      </p:sp>
      <p:sp>
        <p:nvSpPr>
          <p:cNvPr id="15" name="Text 10"/>
          <p:cNvSpPr/>
          <p:nvPr/>
        </p:nvSpPr>
        <p:spPr>
          <a:xfrm>
            <a:off x="9412983" y="2707386"/>
            <a:ext cx="1148389" cy="475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16" name="Text 11"/>
          <p:cNvSpPr/>
          <p:nvPr/>
        </p:nvSpPr>
        <p:spPr>
          <a:xfrm>
            <a:off x="966118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家庭经济条件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4833128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家庭教育与期望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8699503" y="3329501"/>
            <a:ext cx="2576661" cy="375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家庭人脉资源</a:t>
            </a:r>
            <a:endParaRPr lang="en-US" sz="1600" dirty="0"/>
          </a:p>
        </p:txBody>
      </p:sp>
      <p:sp>
        <p:nvSpPr>
          <p:cNvPr id="19" name="Text 1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家庭层因素：经济期望人脉</a:t>
            </a:r>
            <a:endParaRPr lang="en-US" sz="1600" dirty="0"/>
          </a:p>
        </p:txBody>
      </p:sp>
      <p:sp>
        <p:nvSpPr>
          <p:cNvPr id="20" name="Shape 15"/>
          <p:cNvSpPr/>
          <p:nvPr/>
        </p:nvSpPr>
        <p:spPr>
          <a:xfrm rot="5400000">
            <a:off x="1709420" y="5561965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21" name="Text 16"/>
          <p:cNvSpPr/>
          <p:nvPr/>
        </p:nvSpPr>
        <p:spPr>
          <a:xfrm rot="5400000">
            <a:off x="1709420" y="5561965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2" name="Shape 17"/>
          <p:cNvSpPr/>
          <p:nvPr/>
        </p:nvSpPr>
        <p:spPr>
          <a:xfrm rot="5400000">
            <a:off x="5661660" y="5561965"/>
            <a:ext cx="4860000" cy="101600"/>
          </a:xfrm>
          <a:prstGeom prst="roundRect">
            <a:avLst>
              <a:gd name="adj" fmla="val 50000"/>
            </a:avLst>
          </a:prstGeom>
          <a:gradFill rotWithShape="1" flip="none">
            <a:gsLst>
              <a:gs pos="0">
                <a:srgbClr val="FFFFFF"/>
              </a:gs>
              <a:gs pos="2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/>
        </p:spPr>
      </p:sp>
      <p:sp>
        <p:nvSpPr>
          <p:cNvPr id="23" name="Text 18"/>
          <p:cNvSpPr/>
          <p:nvPr/>
        </p:nvSpPr>
        <p:spPr>
          <a:xfrm rot="5400000">
            <a:off x="5661660" y="5561965"/>
            <a:ext cx="4860000" cy="101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 rot="5400000">
            <a:off x="-2299335" y="4156710"/>
            <a:ext cx="5580380" cy="8953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r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2530475"/>
            <a:ext cx="9961880" cy="355282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p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40"/>
            <a:ext cx="12192000" cy="183134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p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425" y="293370"/>
            <a:ext cx="1395730" cy="45085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443865" y="756920"/>
            <a:ext cx="95675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学校社会层：专业政策趋势</a:t>
            </a:r>
            <a:endParaRPr lang="en-US" sz="1600" dirty="0"/>
          </a:p>
        </p:txBody>
      </p:sp>
      <p:sp>
        <p:nvSpPr>
          <p:cNvPr id="7" name="Shape 1"/>
          <p:cNvSpPr/>
          <p:nvPr/>
        </p:nvSpPr>
        <p:spPr>
          <a:xfrm>
            <a:off x="351790" y="191770"/>
            <a:ext cx="76200" cy="1282065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8" name="Text 2"/>
          <p:cNvSpPr/>
          <p:nvPr/>
        </p:nvSpPr>
        <p:spPr>
          <a:xfrm>
            <a:off x="351790" y="191770"/>
            <a:ext cx="76200" cy="128206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1224280" y="3368675"/>
            <a:ext cx="2781300" cy="800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专业选择是职业决策的起点，课程设置的质量直接影响职业竞争力。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1224280" y="26504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专业与课程设置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8158480" y="3368675"/>
            <a:ext cx="2781300" cy="800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校园文化潜移默化地影响职业选择，创业氛围浓厚的学校可能催生更多创业者。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8158480" y="26504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校园文化与氛围</a:t>
            </a:r>
            <a:endParaRPr lang="en-US" sz="1600" dirty="0"/>
          </a:p>
        </p:txBody>
      </p:sp>
      <p:pic>
        <p:nvPicPr>
          <p:cNvPr id="13" name="Image 4" descr="https://test-kimi-img.moonshot.cn/pub/slides/slides_tmpl/image/25-08-06-16:17:12-d29gv24up1d2ae82kiq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6870" y="2011680"/>
            <a:ext cx="3883025" cy="4512945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4716780" y="3013075"/>
            <a:ext cx="2781300" cy="800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系统的就业指导可帮助学生降低决策风险，校友网络是重要资源。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4716780" y="2294890"/>
            <a:ext cx="2782570" cy="7067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就业指导与服务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 rot="5400000">
            <a:off x="8935085" y="4085590"/>
            <a:ext cx="5580380" cy="89535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4830" y="5939155"/>
            <a:ext cx="179705" cy="17970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8530" y="5939155"/>
            <a:ext cx="179705" cy="17970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12230" y="5939155"/>
            <a:ext cx="179705" cy="17970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SWOT分析：内外因素透视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kg.png">    </p:cNvPr>
          <p:cNvPicPr>
            <a:picLocks noChangeAspect="1"/>
          </p:cNvPicPr>
          <p:nvPr/>
        </p:nvPicPr>
        <p:blipFill>
          <a:blip r:embed="rId1">
            <a:alphaModFix amt="60000"/>
          </a:blip>
          <a:stretch>
            <a:fillRect/>
          </a:stretch>
        </p:blipFill>
        <p:spPr>
          <a:xfrm>
            <a:off x="560705" y="3760470"/>
            <a:ext cx="11079480" cy="208597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kg.png">    </p:cNvPr>
          <p:cNvPicPr>
            <a:picLocks noChangeAspect="1"/>
          </p:cNvPicPr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560705" y="1328420"/>
            <a:ext cx="11079480" cy="208597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2996565" y="1990090"/>
            <a:ext cx="821499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SWOT分析法通过评估个人的优势、劣势、机会和威胁，帮助个人全面认识自我，明确职业定位。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2954020" y="1537335"/>
            <a:ext cx="821499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SWOT四象限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3091815" y="4357370"/>
            <a:ext cx="8214995" cy="355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通过交叉匹配生成SO、ST、WO、WT策略，为职业决策提供系统化的思考框架。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3068320" y="3914140"/>
            <a:ext cx="821499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决策逻辑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SWOT框架与决策逻辑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8-06-16:17:12-d29gv24up1d2ae82kim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430" y="1518285"/>
            <a:ext cx="1696085" cy="1696085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12-d29gv24up1d2ae82kim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430" y="3976370"/>
            <a:ext cx="1696085" cy="1696085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6050" y="3068955"/>
            <a:ext cx="221615" cy="221615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4460" y="1424305"/>
            <a:ext cx="221615" cy="221615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4460" y="5516245"/>
            <a:ext cx="221615" cy="221615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42870" y="3871595"/>
            <a:ext cx="221615" cy="221615"/>
          </a:xfrm>
          <a:prstGeom prst="rect">
            <a:avLst/>
          </a:prstGeom>
        </p:spPr>
      </p:pic>
      <p:pic>
        <p:nvPicPr>
          <p:cNvPr id="15" name="Image 8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7" name="Image 1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8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9020000">
            <a:off x="9798050" y="311785"/>
            <a:ext cx="656590" cy="656590"/>
          </a:xfrm>
          <a:prstGeom prst="rect">
            <a:avLst/>
          </a:prstGeom>
        </p:spPr>
      </p:pic>
      <p:pic>
        <p:nvPicPr>
          <p:cNvPr id="19" name="Image 12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9980000">
            <a:off x="8573770" y="-572135"/>
            <a:ext cx="1540510" cy="1540510"/>
          </a:xfrm>
          <a:prstGeom prst="rect">
            <a:avLst/>
          </a:prstGeom>
        </p:spPr>
      </p:pic>
      <p:pic>
        <p:nvPicPr>
          <p:cNvPr id="20" name="Image 1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734675" y="6439535"/>
            <a:ext cx="791845" cy="791845"/>
          </a:xfrm>
          <a:prstGeom prst="rect">
            <a:avLst/>
          </a:prstGeom>
        </p:spPr>
      </p:pic>
      <p:pic>
        <p:nvPicPr>
          <p:cNvPr id="21" name="Image 1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0800000">
            <a:off x="9626600" y="6084570"/>
            <a:ext cx="1542415" cy="77343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0505"/>
            <a:ext cx="12191365" cy="5410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rot="16200000">
            <a:off x="-235585" y="226060"/>
            <a:ext cx="944880" cy="47371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j0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8555" y="3676015"/>
            <a:ext cx="5582920" cy="218567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j0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6810" y="3778885"/>
            <a:ext cx="619125" cy="58420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j0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890" y="3676015"/>
            <a:ext cx="5582920" cy="2185670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8-06-16:17:12-d29gv24up1d2ae82kj0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145" y="3778885"/>
            <a:ext cx="619125" cy="584200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8-06-16:17:12-d29gv24up1d2ae82kj0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8555" y="1363345"/>
            <a:ext cx="5582920" cy="2185670"/>
          </a:xfrm>
          <a:prstGeom prst="rect">
            <a:avLst/>
          </a:prstGeom>
        </p:spPr>
      </p:pic>
      <p:pic>
        <p:nvPicPr>
          <p:cNvPr id="9" name="Image 7" descr="https://test-kimi-img.moonshot.cn/pub/slides/slides_tmpl/image/25-08-06-16:17:12-d29gv24up1d2ae82kj0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635" y="1363345"/>
            <a:ext cx="5582920" cy="2185670"/>
          </a:xfrm>
          <a:prstGeom prst="rect">
            <a:avLst/>
          </a:prstGeom>
        </p:spPr>
      </p:pic>
      <p:sp>
        <p:nvSpPr>
          <p:cNvPr id="10" name="Text 0"/>
          <p:cNvSpPr/>
          <p:nvPr/>
        </p:nvSpPr>
        <p:spPr>
          <a:xfrm>
            <a:off x="1363980" y="1487170"/>
            <a:ext cx="4330700" cy="435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第一步：列举优劣势</a:t>
            </a:r>
            <a:endParaRPr lang="en-US" sz="1600" dirty="0"/>
          </a:p>
        </p:txBody>
      </p:sp>
      <p:sp>
        <p:nvSpPr>
          <p:cNvPr id="11" name="Text 1"/>
          <p:cNvSpPr/>
          <p:nvPr/>
        </p:nvSpPr>
        <p:spPr>
          <a:xfrm>
            <a:off x="1364615" y="1891665"/>
            <a:ext cx="4329430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列出个人的兴趣、技能、性格等优势与劣势，为后续分析提供基础数据。</a:t>
            </a:r>
            <a:endParaRPr lang="en-US" sz="1600" dirty="0"/>
          </a:p>
        </p:txBody>
      </p:sp>
      <p:sp>
        <p:nvSpPr>
          <p:cNvPr id="12" name="Text 2"/>
          <p:cNvSpPr/>
          <p:nvPr/>
        </p:nvSpPr>
        <p:spPr>
          <a:xfrm>
            <a:off x="1363980" y="3808095"/>
            <a:ext cx="4330700" cy="435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第二步：搜集外部信息</a:t>
            </a:r>
            <a:endParaRPr lang="en-US" sz="1600" dirty="0"/>
          </a:p>
        </p:txBody>
      </p:sp>
      <p:sp>
        <p:nvSpPr>
          <p:cNvPr id="13" name="Text 3"/>
          <p:cNvSpPr/>
          <p:nvPr/>
        </p:nvSpPr>
        <p:spPr>
          <a:xfrm>
            <a:off x="1364615" y="4212590"/>
            <a:ext cx="4329430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搜集行业趋势、政策、竞争格局等外部信息，了解职业环境。</a:t>
            </a:r>
            <a:endParaRPr lang="en-US" sz="1600" dirty="0"/>
          </a:p>
        </p:txBody>
      </p:sp>
      <p:sp>
        <p:nvSpPr>
          <p:cNvPr id="14" name="Text 4"/>
          <p:cNvSpPr/>
          <p:nvPr/>
        </p:nvSpPr>
        <p:spPr>
          <a:xfrm>
            <a:off x="6995795" y="1487170"/>
            <a:ext cx="4330700" cy="435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第三步：设定量化目标</a:t>
            </a:r>
            <a:endParaRPr lang="en-US" sz="1600" dirty="0"/>
          </a:p>
        </p:txBody>
      </p:sp>
      <p:sp>
        <p:nvSpPr>
          <p:cNvPr id="15" name="Text 5"/>
          <p:cNvSpPr/>
          <p:nvPr/>
        </p:nvSpPr>
        <p:spPr>
          <a:xfrm>
            <a:off x="6996430" y="1891665"/>
            <a:ext cx="432943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根据分析结果，设定未来五年内可衡量的职业目标。</a:t>
            </a:r>
            <a:endParaRPr lang="en-US" sz="1600" dirty="0"/>
          </a:p>
        </p:txBody>
      </p:sp>
      <p:sp>
        <p:nvSpPr>
          <p:cNvPr id="16" name="Text 6"/>
          <p:cNvSpPr/>
          <p:nvPr/>
        </p:nvSpPr>
        <p:spPr>
          <a:xfrm>
            <a:off x="6995795" y="3808095"/>
            <a:ext cx="4330700" cy="435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第四步：制定行动计划</a:t>
            </a:r>
            <a:endParaRPr lang="en-US" sz="1600" dirty="0"/>
          </a:p>
        </p:txBody>
      </p:sp>
      <p:sp>
        <p:nvSpPr>
          <p:cNvPr id="17" name="Text 7"/>
          <p:cNvSpPr/>
          <p:nvPr/>
        </p:nvSpPr>
        <p:spPr>
          <a:xfrm>
            <a:off x="6996430" y="4212590"/>
            <a:ext cx="4329430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为每个目标制定详细的行动计划，明确时间节点与所需资源。</a:t>
            </a:r>
            <a:endParaRPr lang="en-US" sz="1600" dirty="0"/>
          </a:p>
        </p:txBody>
      </p:sp>
      <p:sp>
        <p:nvSpPr>
          <p:cNvPr id="18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四步操作流程详解</a:t>
            </a:r>
            <a:endParaRPr lang="en-US" sz="1600" dirty="0"/>
          </a:p>
        </p:txBody>
      </p:sp>
      <p:pic>
        <p:nvPicPr>
          <p:cNvPr id="19" name="Image 8" descr="https://test-kimi-img.moonshot.cn/pub/slides/slides_tmpl/image/25-08-06-16:17:12-d29gv24up1d2ae82kj0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6890" y="1466215"/>
            <a:ext cx="619125" cy="584200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12-d29gv24up1d2ae82kj0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18555" y="1466215"/>
            <a:ext cx="619125" cy="584200"/>
          </a:xfrm>
          <a:prstGeom prst="rect">
            <a:avLst/>
          </a:prstGeom>
        </p:spPr>
      </p:pic>
      <p:pic>
        <p:nvPicPr>
          <p:cNvPr id="21" name="Image 10" descr="https://test-kimi-img.moonshot.cn/pub/slides/slides_tmpl/image/25-08-06-16:17:03-d29guvsup1d2ae82ki2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-4445" y="6360160"/>
            <a:ext cx="12192000" cy="18313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2410"/>
            <a:ext cx="12191365" cy="5410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rot="16200000">
            <a:off x="-235585" y="227965"/>
            <a:ext cx="944880" cy="47371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26050"/>
            <a:ext cx="12192000" cy="163195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9055" y="2236470"/>
            <a:ext cx="4582160" cy="296481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1495" y="1764030"/>
            <a:ext cx="1104900" cy="110490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948055" y="3655060"/>
            <a:ext cx="2796540" cy="50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评估个人的教育水平与专业知识，为职业选择提供依据。</a:t>
            </a:r>
            <a:endParaRPr lang="en-US" sz="1600" dirty="0"/>
          </a:p>
        </p:txBody>
      </p:sp>
      <p:sp>
        <p:nvSpPr>
          <p:cNvPr id="8" name="Text 1"/>
          <p:cNvSpPr/>
          <p:nvPr/>
        </p:nvSpPr>
        <p:spPr>
          <a:xfrm>
            <a:off x="947420" y="3009265"/>
            <a:ext cx="2797175" cy="6699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教育背景</a:t>
            </a:r>
            <a:endParaRPr lang="en-US" sz="1600" dirty="0"/>
          </a:p>
        </p:txBody>
      </p:sp>
      <p:pic>
        <p:nvPicPr>
          <p:cNvPr id="9" name="Image 5" descr="https://test-kimi-img.moonshot.cn/pub/slides/slides_tmpl/image/25-08-06-16:17:12-d29gv24up1d2ae82kit0.sv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50" r="-50" t="644" b="644"/>
          <a:stretch/>
        </p:blipFill>
        <p:spPr>
          <a:xfrm>
            <a:off x="2058035" y="2012950"/>
            <a:ext cx="577215" cy="57023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7275195" y="2236470"/>
            <a:ext cx="4582160" cy="2964815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3643630" y="2236470"/>
            <a:ext cx="4582160" cy="296481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10835" y="1764030"/>
            <a:ext cx="1104900" cy="1104900"/>
          </a:xfrm>
          <a:prstGeom prst="rect">
            <a:avLst/>
          </a:prstGeom>
        </p:spPr>
      </p:pic>
      <p:sp>
        <p:nvSpPr>
          <p:cNvPr id="13" name="Text 2"/>
          <p:cNvSpPr/>
          <p:nvPr/>
        </p:nvSpPr>
        <p:spPr>
          <a:xfrm>
            <a:off x="4567555" y="3665220"/>
            <a:ext cx="2796540" cy="50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通过实习经历了解实际工作环境，积累实践经验。</a:t>
            </a:r>
            <a:endParaRPr lang="en-US" sz="1600" dirty="0"/>
          </a:p>
        </p:txBody>
      </p:sp>
      <p:sp>
        <p:nvSpPr>
          <p:cNvPr id="14" name="Text 3"/>
          <p:cNvSpPr/>
          <p:nvPr/>
        </p:nvSpPr>
        <p:spPr>
          <a:xfrm>
            <a:off x="4566920" y="3019425"/>
            <a:ext cx="2797175" cy="6699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实习经历</a:t>
            </a:r>
            <a:endParaRPr lang="en-US" sz="1600" dirty="0"/>
          </a:p>
        </p:txBody>
      </p:sp>
      <p:pic>
        <p:nvPicPr>
          <p:cNvPr id="15" name="Image 9" descr="https://test-kimi-img.moonshot.cn/pub/slides/slides_tmpl/image/25-08-06-16:17:12-d29gv24up1d2ae82kis0.png">    </p:cNvPr>
          <p:cNvPicPr>
            <a:picLocks noChangeAspect="1"/>
          </p:cNvPicPr>
          <p:nvPr/>
        </p:nvPicPr>
        <p:blipFill>
          <a:blip r:embed="rId11"/>
          <a:srcRect l="59" r="59" t="-59" b="59"/>
          <a:stretch/>
        </p:blipFill>
        <p:spPr>
          <a:xfrm>
            <a:off x="5677535" y="2012950"/>
            <a:ext cx="577215" cy="570230"/>
          </a:xfrm>
          <a:prstGeom prst="rect">
            <a:avLst/>
          </a:prstGeom>
        </p:spPr>
      </p:pic>
      <p:pic>
        <p:nvPicPr>
          <p:cNvPr id="16" name="Image 10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20175" y="1764030"/>
            <a:ext cx="1104900" cy="1104900"/>
          </a:xfrm>
          <a:prstGeom prst="rect">
            <a:avLst/>
          </a:prstGeom>
        </p:spPr>
      </p:pic>
      <p:sp>
        <p:nvSpPr>
          <p:cNvPr id="17" name="Text 4"/>
          <p:cNvSpPr/>
          <p:nvPr/>
        </p:nvSpPr>
        <p:spPr>
          <a:xfrm>
            <a:off x="8187690" y="3665220"/>
            <a:ext cx="2796540" cy="5080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展示个人在项目中的成果，体现专业能力与团队协作能力。</a:t>
            </a:r>
            <a:endParaRPr lang="en-US" sz="1600" dirty="0"/>
          </a:p>
        </p:txBody>
      </p:sp>
      <p:sp>
        <p:nvSpPr>
          <p:cNvPr id="18" name="Text 5"/>
          <p:cNvSpPr/>
          <p:nvPr/>
        </p:nvSpPr>
        <p:spPr>
          <a:xfrm>
            <a:off x="8187055" y="3019425"/>
            <a:ext cx="2797175" cy="6699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项目成果</a:t>
            </a:r>
            <a:endParaRPr lang="en-US" sz="1600" dirty="0"/>
          </a:p>
        </p:txBody>
      </p:sp>
      <p:pic>
        <p:nvPicPr>
          <p:cNvPr id="19" name="Image 11" descr="https://test-kimi-img.moonshot.cn/pub/slides/slides_tmpl/image/25-08-06-16:17:12-d29gv24up1d2ae82kisg.png">    </p:cNvPr>
          <p:cNvPicPr>
            <a:picLocks noChangeAspect="1"/>
          </p:cNvPicPr>
          <p:nvPr/>
        </p:nvPicPr>
        <p:blipFill>
          <a:blip r:embed="rId13"/>
          <a:srcRect l="59" r="59" t="-59" b="59"/>
          <a:stretch/>
        </p:blipFill>
        <p:spPr>
          <a:xfrm>
            <a:off x="9297670" y="2012950"/>
            <a:ext cx="577215" cy="570230"/>
          </a:xfrm>
          <a:prstGeom prst="rect">
            <a:avLst/>
          </a:prstGeom>
        </p:spPr>
      </p:pic>
      <p:sp>
        <p:nvSpPr>
          <p:cNvPr id="20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内部因素挖掘清单</a:t>
            </a:r>
            <a:endParaRPr lang="en-US" sz="16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4599940"/>
            <a:ext cx="9048750" cy="145288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9445" y="4591685"/>
            <a:ext cx="91440" cy="145288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45" y="2940050"/>
            <a:ext cx="9048750" cy="145288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39445" y="2940050"/>
            <a:ext cx="91440" cy="145288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2-d29gv24up1d2ae82kit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445" y="1240155"/>
            <a:ext cx="9048750" cy="1452880"/>
          </a:xfrm>
          <a:prstGeom prst="rect">
            <a:avLst/>
          </a:prstGeom>
        </p:spPr>
      </p:pic>
      <p:sp>
        <p:nvSpPr>
          <p:cNvPr id="7" name="Shape 0"/>
          <p:cNvSpPr/>
          <p:nvPr/>
        </p:nvSpPr>
        <p:spPr>
          <a:xfrm>
            <a:off x="6291731" y="8722360"/>
            <a:ext cx="287989" cy="6985"/>
          </a:xfrm>
          <a:custGeom>
            <a:avLst/>
            <a:gdLst/>
            <a:ahLst/>
            <a:cxnLst/>
            <a:rect l="l" t="t" r="r" b="b"/>
            <a:pathLst>
              <a:path w="287989" h="6985">
                <a:moveTo>
                  <a:pt x="287989" y="0"/>
                </a:moveTo>
                <a:lnTo>
                  <a:pt x="260078" y="2540"/>
                </a:lnTo>
                <a:lnTo>
                  <a:pt x="221384" y="5080"/>
                </a:lnTo>
                <a:lnTo>
                  <a:pt x="182689" y="6350"/>
                </a:lnTo>
                <a:lnTo>
                  <a:pt x="143995" y="6985"/>
                </a:lnTo>
                <a:lnTo>
                  <a:pt x="104666" y="6350"/>
                </a:lnTo>
                <a:lnTo>
                  <a:pt x="65971" y="5080"/>
                </a:lnTo>
                <a:lnTo>
                  <a:pt x="27911" y="2540"/>
                </a:lnTo>
                <a:lnTo>
                  <a:pt x="0" y="0"/>
                </a:lnTo>
                <a:lnTo>
                  <a:pt x="287989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8" name="Text 1"/>
          <p:cNvSpPr/>
          <p:nvPr/>
        </p:nvSpPr>
        <p:spPr>
          <a:xfrm>
            <a:off x="6291731" y="8722360"/>
            <a:ext cx="287989" cy="698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2"/>
          <p:cNvSpPr/>
          <p:nvPr/>
        </p:nvSpPr>
        <p:spPr>
          <a:xfrm>
            <a:off x="905510" y="1734185"/>
            <a:ext cx="879856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了解行业的发展阶段，判断职业发展的潜力与风险。</a:t>
            </a:r>
            <a:endParaRPr lang="en-US" sz="1600" dirty="0"/>
          </a:p>
        </p:txBody>
      </p:sp>
      <p:sp>
        <p:nvSpPr>
          <p:cNvPr id="10" name="Text 3"/>
          <p:cNvSpPr/>
          <p:nvPr/>
        </p:nvSpPr>
        <p:spPr>
          <a:xfrm>
            <a:off x="853440" y="1357630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产业生命周期</a:t>
            </a: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905510" y="3385820"/>
            <a:ext cx="879856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关注政策导向，抓住政策支持的职业机会。</a:t>
            </a:r>
            <a:endParaRPr lang="en-US" sz="1600" dirty="0"/>
          </a:p>
        </p:txBody>
      </p:sp>
      <p:sp>
        <p:nvSpPr>
          <p:cNvPr id="12" name="Text 5"/>
          <p:cNvSpPr/>
          <p:nvPr/>
        </p:nvSpPr>
        <p:spPr>
          <a:xfrm>
            <a:off x="853440" y="3009265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政策红利</a:t>
            </a:r>
            <a:endParaRPr lang="en-US" sz="1600" dirty="0"/>
          </a:p>
        </p:txBody>
      </p:sp>
      <p:sp>
        <p:nvSpPr>
          <p:cNvPr id="13" name="Text 6"/>
          <p:cNvSpPr/>
          <p:nvPr/>
        </p:nvSpPr>
        <p:spPr>
          <a:xfrm>
            <a:off x="905510" y="5029200"/>
            <a:ext cx="879856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关注技术发展趋势，避免选择被替代风险高的职业。</a:t>
            </a:r>
            <a:endParaRPr lang="en-US" sz="1600" dirty="0"/>
          </a:p>
        </p:txBody>
      </p:sp>
      <p:sp>
        <p:nvSpPr>
          <p:cNvPr id="14" name="Text 7"/>
          <p:cNvSpPr/>
          <p:nvPr/>
        </p:nvSpPr>
        <p:spPr>
          <a:xfrm>
            <a:off x="853440" y="4652645"/>
            <a:ext cx="69342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技术替代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外部因素扫描指南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39445" y="1240155"/>
            <a:ext cx="91440" cy="1452880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12-d29gv24up1d2ae82ki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83800" y="0"/>
            <a:ext cx="2014220" cy="6858000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77780" y="5336540"/>
            <a:ext cx="2014220" cy="152146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0505"/>
            <a:ext cx="12191365" cy="5410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rot="16200000">
            <a:off x="-235585" y="226060"/>
            <a:ext cx="944880" cy="47371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i2g.png">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-4445" y="2833370"/>
            <a:ext cx="12192000" cy="183134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6226810" y="3835400"/>
            <a:ext cx="5067935" cy="246951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946785" y="3835400"/>
            <a:ext cx="5067935" cy="2469515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226810" y="1193800"/>
            <a:ext cx="5067935" cy="2469515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6785" y="1193800"/>
            <a:ext cx="5067935" cy="2469515"/>
          </a:xfrm>
          <a:prstGeom prst="rect">
            <a:avLst/>
          </a:prstGeom>
        </p:spPr>
      </p:pic>
      <p:sp>
        <p:nvSpPr>
          <p:cNvPr id="9" name="Text 0"/>
          <p:cNvSpPr/>
          <p:nvPr/>
        </p:nvSpPr>
        <p:spPr>
          <a:xfrm>
            <a:off x="1280160" y="1776730"/>
            <a:ext cx="411527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利用个人优势抓住外部机会，实现职业发展。</a:t>
            </a:r>
            <a:endParaRPr lang="en-US" sz="1600" dirty="0"/>
          </a:p>
        </p:txBody>
      </p:sp>
      <p:sp>
        <p:nvSpPr>
          <p:cNvPr id="10" name="Text 1"/>
          <p:cNvSpPr/>
          <p:nvPr/>
        </p:nvSpPr>
        <p:spPr>
          <a:xfrm>
            <a:off x="1280160" y="1374775"/>
            <a:ext cx="411607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SO策略</a:t>
            </a:r>
            <a:endParaRPr lang="en-US" sz="1600" dirty="0"/>
          </a:p>
        </p:txBody>
      </p:sp>
      <p:sp>
        <p:nvSpPr>
          <p:cNvPr id="11" name="Text 2"/>
          <p:cNvSpPr/>
          <p:nvPr/>
        </p:nvSpPr>
        <p:spPr>
          <a:xfrm>
            <a:off x="1280160" y="4354830"/>
            <a:ext cx="411527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利用个人优势应对外部威胁，降低风险。</a:t>
            </a:r>
            <a:endParaRPr lang="en-US" sz="1600" dirty="0"/>
          </a:p>
        </p:txBody>
      </p:sp>
      <p:sp>
        <p:nvSpPr>
          <p:cNvPr id="12" name="Text 3"/>
          <p:cNvSpPr/>
          <p:nvPr/>
        </p:nvSpPr>
        <p:spPr>
          <a:xfrm>
            <a:off x="1280160" y="3952875"/>
            <a:ext cx="411607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ST策略</a:t>
            </a:r>
            <a:endParaRPr lang="en-US" sz="1600" dirty="0"/>
          </a:p>
        </p:txBody>
      </p:sp>
      <p:sp>
        <p:nvSpPr>
          <p:cNvPr id="13" name="Text 4"/>
          <p:cNvSpPr/>
          <p:nvPr/>
        </p:nvSpPr>
        <p:spPr>
          <a:xfrm>
            <a:off x="6804660" y="1776730"/>
            <a:ext cx="411527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通过外部机会弥补个人劣势，提升能力。</a:t>
            </a:r>
            <a:endParaRPr lang="en-US" sz="1600" dirty="0"/>
          </a:p>
        </p:txBody>
      </p:sp>
      <p:sp>
        <p:nvSpPr>
          <p:cNvPr id="14" name="Text 5"/>
          <p:cNvSpPr/>
          <p:nvPr/>
        </p:nvSpPr>
        <p:spPr>
          <a:xfrm>
            <a:off x="6804660" y="1374775"/>
            <a:ext cx="411607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WO策略</a:t>
            </a:r>
            <a:endParaRPr lang="en-US" sz="1600" dirty="0"/>
          </a:p>
        </p:txBody>
      </p:sp>
      <p:sp>
        <p:nvSpPr>
          <p:cNvPr id="15" name="Text 6"/>
          <p:cNvSpPr/>
          <p:nvPr/>
        </p:nvSpPr>
        <p:spPr>
          <a:xfrm>
            <a:off x="6804660" y="4354830"/>
            <a:ext cx="411527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避免外部威胁，减少个人劣势的影响。</a:t>
            </a:r>
            <a:endParaRPr lang="en-US" sz="1600" dirty="0"/>
          </a:p>
        </p:txBody>
      </p:sp>
      <p:sp>
        <p:nvSpPr>
          <p:cNvPr id="16" name="Text 7"/>
          <p:cNvSpPr/>
          <p:nvPr/>
        </p:nvSpPr>
        <p:spPr>
          <a:xfrm>
            <a:off x="6804660" y="3952875"/>
            <a:ext cx="411607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WT策略</a:t>
            </a:r>
            <a:endParaRPr lang="en-US" sz="1600" dirty="0"/>
          </a:p>
        </p:txBody>
      </p:sp>
      <p:sp>
        <p:nvSpPr>
          <p:cNvPr id="17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交叉策略生成示范</a:t>
            </a:r>
            <a:endParaRPr lang="en-US" sz="1600" dirty="0"/>
          </a:p>
        </p:txBody>
      </p:sp>
      <p:pic>
        <p:nvPicPr>
          <p:cNvPr id="18" name="Image 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 flipH="1">
            <a:off x="11418570" y="4875530"/>
            <a:ext cx="553085" cy="553085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0">
            <a:alphaModFix amt="80000"/>
          </a:blip>
          <a:stretch>
            <a:fillRect/>
          </a:stretch>
        </p:blipFill>
        <p:spPr>
          <a:xfrm>
            <a:off x="76835" y="1405255"/>
            <a:ext cx="372110" cy="372110"/>
          </a:xfrm>
          <a:prstGeom prst="rect">
            <a:avLst/>
          </a:prstGeom>
        </p:spPr>
      </p:pic>
      <p:pic>
        <p:nvPicPr>
          <p:cNvPr id="21" name="Image 1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11710035" y="1928495"/>
            <a:ext cx="253365" cy="253365"/>
          </a:xfrm>
          <a:prstGeom prst="rect">
            <a:avLst/>
          </a:prstGeom>
        </p:spPr>
      </p:pic>
      <p:pic>
        <p:nvPicPr>
          <p:cNvPr id="22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 flipV="1" rot="19020000">
            <a:off x="351155" y="5979160"/>
            <a:ext cx="652145" cy="652145"/>
          </a:xfrm>
          <a:prstGeom prst="rect">
            <a:avLst/>
          </a:prstGeom>
        </p:spPr>
      </p:pic>
      <p:pic>
        <p:nvPicPr>
          <p:cNvPr id="23" name="Image 12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 flipV="1" rot="11100000">
            <a:off x="557530" y="2030095"/>
            <a:ext cx="240030" cy="2400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2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940" y="347980"/>
            <a:ext cx="12247880" cy="183134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i2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9695" y="787400"/>
            <a:ext cx="4334510" cy="5003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4266565" y="815975"/>
            <a:ext cx="3563620" cy="16211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8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8405473" y="4315958"/>
            <a:ext cx="3190994" cy="15226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知识回顾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97535" y="4315958"/>
            <a:ext cx="3190994" cy="15226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5W法：五问锁定坐标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4501138" y="4315958"/>
            <a:ext cx="3190994" cy="15226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职业生涯规划书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1385570" y="2427605"/>
            <a:ext cx="2476500" cy="17392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96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07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130" y="3802380"/>
            <a:ext cx="2009775" cy="16573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330825" y="2427605"/>
            <a:ext cx="2476500" cy="17392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96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08</a:t>
            </a:r>
            <a:endParaRPr lang="en-US" sz="1600" dirty="0"/>
          </a:p>
        </p:txBody>
      </p:sp>
      <p:pic>
        <p:nvPicPr>
          <p:cNvPr id="11" name="Image 3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7625" y="3802380"/>
            <a:ext cx="2009775" cy="165735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9088120" y="2427605"/>
            <a:ext cx="2476500" cy="17392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96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09</a:t>
            </a:r>
            <a:endParaRPr lang="en-US" sz="1600" dirty="0"/>
          </a:p>
        </p:txBody>
      </p:sp>
      <p:pic>
        <p:nvPicPr>
          <p:cNvPr id="13" name="Image 4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69680" y="3802380"/>
            <a:ext cx="2009775" cy="165735"/>
          </a:xfrm>
          <a:prstGeom prst="rect">
            <a:avLst/>
          </a:prstGeom>
        </p:spPr>
      </p:pic>
      <p:pic>
        <p:nvPicPr>
          <p:cNvPr id="14" name="Image 5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6">
            <a:alphaModFix amt="40000"/>
          </a:blip>
          <a:stretch>
            <a:fillRect/>
          </a:stretch>
        </p:blipFill>
        <p:spPr>
          <a:xfrm>
            <a:off x="10483850" y="5591175"/>
            <a:ext cx="1736090" cy="1311275"/>
          </a:xfrm>
          <a:prstGeom prst="rect">
            <a:avLst/>
          </a:prstGeom>
        </p:spPr>
      </p:pic>
      <p:pic>
        <p:nvPicPr>
          <p:cNvPr id="15" name="Image 6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980000">
            <a:off x="-233045" y="5855970"/>
            <a:ext cx="1540510" cy="1540510"/>
          </a:xfrm>
          <a:prstGeom prst="rect">
            <a:avLst/>
          </a:prstGeom>
        </p:spPr>
      </p:pic>
      <p:pic>
        <p:nvPicPr>
          <p:cNvPr id="16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400000">
            <a:off x="64770" y="5523230"/>
            <a:ext cx="656590" cy="656590"/>
          </a:xfrm>
          <a:prstGeom prst="rect">
            <a:avLst/>
          </a:prstGeom>
        </p:spPr>
      </p:pic>
      <p:pic>
        <p:nvPicPr>
          <p:cNvPr id="17" name="Image 8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56890" y="6643370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3424" y="2765425"/>
            <a:ext cx="5336089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针对课前写下的决策困境，现场填写SWOT表，组内交换补充盲区。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868680" y="217805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填写个人SWOT表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课堂演练：个人SWOT表</a:t>
            </a:r>
            <a:endParaRPr lang="en-US" sz="1600" dirty="0"/>
          </a:p>
        </p:txBody>
      </p:sp>
      <p:pic>
        <p:nvPicPr>
          <p:cNvPr id="5" name="Image 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5680" y="1528445"/>
            <a:ext cx="6858000" cy="6858000"/>
          </a:xfrm>
          <a:prstGeom prst="rect">
            <a:avLst/>
          </a:prstGeom>
        </p:spPr>
      </p:pic>
      <p:pic>
        <p:nvPicPr>
          <p:cNvPr id="6" name="Image 1" descr="https://test-kimi-img.moonshot.cn/pub/slides/slides_tmpl/image/25-08-06-16:17:12-d29gv24up1d2ae82kio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680" y="926465"/>
            <a:ext cx="5118100" cy="5118100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7690" y="1017905"/>
            <a:ext cx="369570" cy="36957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9545" y="5234305"/>
            <a:ext cx="506095" cy="50609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9300" y="5619750"/>
            <a:ext cx="370205" cy="37020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1925" y="5989955"/>
            <a:ext cx="313055" cy="313055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flipV="1">
            <a:off x="-509270" y="5659755"/>
            <a:ext cx="1540510" cy="154051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-384810" y="5144770"/>
            <a:ext cx="1542415" cy="77343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>
            <a:off x="0" y="4457700"/>
            <a:ext cx="553085" cy="5530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9080"/>
            <a:ext cx="12191365" cy="5410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5750"/>
            <a:ext cx="12192000" cy="420052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913424" y="2765425"/>
            <a:ext cx="5336089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将SO、WO、ST、WT策略写下来，集体补充行动点子。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868680" y="217805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策略墙展示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82930" y="240030"/>
            <a:ext cx="7484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课堂演练：SWOT策略墙</a:t>
            </a:r>
            <a:endParaRPr lang="en-US" sz="1600" dirty="0"/>
          </a:p>
        </p:txBody>
      </p:sp>
      <p:pic>
        <p:nvPicPr>
          <p:cNvPr id="7" name="Image 2" descr="https://test-kimi-img.moonshot.cn/pub/slides/slides_tmpl/image/25-08-06-16:17:06-d29gv0kup1d2ae82kid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755" y="1565910"/>
            <a:ext cx="2590165" cy="233934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8-d29gv14up1d2ae82kif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0455" y="3282950"/>
            <a:ext cx="2750820" cy="248285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7-d29gv0sup1d2ae82kid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9630" y="1957070"/>
            <a:ext cx="1379855" cy="124650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7-d29gv0sup1d2ae82kid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7490" y="3957320"/>
            <a:ext cx="2001520" cy="1808480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 flipH="1">
            <a:off x="11418570" y="4875530"/>
            <a:ext cx="553085" cy="553085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>
            <a:off x="8890635" y="998855"/>
            <a:ext cx="514985" cy="5149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0">
            <a:alphaModFix amt="80000"/>
          </a:blip>
          <a:stretch>
            <a:fillRect/>
          </a:stretch>
        </p:blipFill>
        <p:spPr>
          <a:xfrm>
            <a:off x="8467090" y="3957320"/>
            <a:ext cx="253365" cy="253365"/>
          </a:xfrm>
          <a:prstGeom prst="rect">
            <a:avLst/>
          </a:prstGeom>
        </p:spPr>
      </p:pic>
      <p:pic>
        <p:nvPicPr>
          <p:cNvPr id="15" name="Image 1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 rot="19020000">
            <a:off x="7801610" y="5855335"/>
            <a:ext cx="652145" cy="652145"/>
          </a:xfrm>
          <a:prstGeom prst="rect">
            <a:avLst/>
          </a:prstGeom>
        </p:spPr>
      </p:pic>
      <p:pic>
        <p:nvPicPr>
          <p:cNvPr id="16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 flipV="1" rot="11100000">
            <a:off x="9630410" y="1705610"/>
            <a:ext cx="368935" cy="368935"/>
          </a:xfrm>
          <a:prstGeom prst="rect">
            <a:avLst/>
          </a:prstGeom>
        </p:spPr>
      </p:pic>
      <p:pic>
        <p:nvPicPr>
          <p:cNvPr id="17" name="Image 12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1565910"/>
            <a:ext cx="317500" cy="4191000"/>
          </a:xfrm>
          <a:prstGeom prst="rect">
            <a:avLst/>
          </a:prstGeom>
        </p:spPr>
      </p:pic>
      <p:pic>
        <p:nvPicPr>
          <p:cNvPr id="18" name="Image 1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flipH="1" rot="16200000">
            <a:off x="-235585" y="254635"/>
            <a:ext cx="944880" cy="47371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9-d29gv1cup1d2ae82kif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2300" y="0"/>
            <a:ext cx="521970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49045"/>
            <a:ext cx="8739505" cy="425831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248704" y="2582545"/>
            <a:ext cx="7819372" cy="393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投票选出‘最愿意执行’策略前三名，分享资源与时间节点。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203960" y="1964690"/>
            <a:ext cx="6612831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策略投票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课堂演练：策略可行性投票</a:t>
            </a:r>
            <a:endParaRPr lang="en-US" sz="1600" dirty="0"/>
          </a:p>
        </p:txBody>
      </p:sp>
      <p:pic>
        <p:nvPicPr>
          <p:cNvPr id="7" name="Image 2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475" y="5134610"/>
            <a:ext cx="7286625" cy="117475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5668645"/>
            <a:ext cx="1574165" cy="118935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-492760" y="-234950"/>
            <a:ext cx="1184910" cy="11849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 rot="19020000">
            <a:off x="126365" y="683260"/>
            <a:ext cx="469265" cy="46926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决策平衡单：量化权衡利器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0"/>
            <a:ext cx="1146048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m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30" y="1807845"/>
            <a:ext cx="5991225" cy="40513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106805" y="3370580"/>
            <a:ext cx="5215890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通过权重×打分求和的方式，将主观偏好转化为可比较的总分，减少情绪决策。</a:t>
            </a:r>
            <a:endParaRPr lang="en-US" sz="1600" dirty="0"/>
          </a:p>
        </p:txBody>
      </p:sp>
      <p:pic>
        <p:nvPicPr>
          <p:cNvPr id="5" name="Image 2" descr="https://test-kimi-img.moonshot.cn/pub/slides/slides_tmpl/image/25-08-06-16:17:03-d29guvsup1d2ae82ki6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2045" y="635"/>
            <a:ext cx="4719320" cy="6857365"/>
          </a:xfrm>
          <a:prstGeom prst="rect">
            <a:avLst/>
          </a:prstGeom>
        </p:spPr>
      </p:pic>
      <p:pic>
        <p:nvPicPr>
          <p:cNvPr id="6" name="Image 3" descr="https://test-kimi-img.moonshot.cn/pub/slides/slides_tmpl/image/25-08-06-16:17:12-d29gv24up1d2ae82kin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2045" y="1156335"/>
            <a:ext cx="4724400" cy="920750"/>
          </a:xfrm>
          <a:prstGeom prst="rect">
            <a:avLst/>
          </a:prstGeom>
        </p:spPr>
      </p:pic>
      <p:sp>
        <p:nvSpPr>
          <p:cNvPr id="7" name="Text 1"/>
          <p:cNvSpPr/>
          <p:nvPr/>
        </p:nvSpPr>
        <p:spPr>
          <a:xfrm>
            <a:off x="1097598" y="1985328"/>
            <a:ext cx="5216400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平衡单原理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7773670" y="2154555"/>
            <a:ext cx="342455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适用于offer选择、城市选择、考研/就业选择等复杂决策场景。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7773670" y="1155700"/>
            <a:ext cx="342455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适用场景</a:t>
            </a:r>
            <a:endParaRPr lang="en-US" sz="1600" dirty="0"/>
          </a:p>
        </p:txBody>
      </p:sp>
      <p:sp>
        <p:nvSpPr>
          <p:cNvPr id="10" name="Shape 4"/>
          <p:cNvSpPr/>
          <p:nvPr/>
        </p:nvSpPr>
        <p:spPr>
          <a:xfrm flipH="1">
            <a:off x="11388725" y="422910"/>
            <a:ext cx="614680" cy="575310"/>
          </a:xfrm>
          <a:custGeom>
            <a:avLst/>
            <a:gdLst/>
            <a:ahLst/>
            <a:cxnLst/>
            <a:rect l="l" t="t" r="r" b="b"/>
            <a:pathLst>
              <a:path w="614680" h="575310">
                <a:moveTo>
                  <a:pt x="614680" y="287655"/>
                </a:moveTo>
                <a:lnTo>
                  <a:pt x="606766" y="287655"/>
                </a:lnTo>
                <a:lnTo>
                  <a:pt x="598851" y="287655"/>
                </a:lnTo>
                <a:lnTo>
                  <a:pt x="592256" y="287655"/>
                </a:lnTo>
                <a:lnTo>
                  <a:pt x="592256" y="287655"/>
                </a:lnTo>
                <a:lnTo>
                  <a:pt x="600170" y="287655"/>
                </a:lnTo>
                <a:lnTo>
                  <a:pt x="606766" y="287655"/>
                </a:lnTo>
                <a:lnTo>
                  <a:pt x="614680" y="287655"/>
                </a:lnTo>
                <a:close/>
                <a:moveTo>
                  <a:pt x="592256" y="287655"/>
                </a:moveTo>
                <a:cubicBezTo>
                  <a:pt x="444522" y="290294"/>
                  <a:pt x="302064" y="120076"/>
                  <a:pt x="307340" y="0"/>
                </a:cubicBezTo>
                <a:cubicBezTo>
                  <a:pt x="309978" y="151745"/>
                  <a:pt x="149053" y="286335"/>
                  <a:pt x="22424" y="287655"/>
                </a:cubicBezTo>
                <a:cubicBezTo>
                  <a:pt x="170158" y="285016"/>
                  <a:pt x="312616" y="455234"/>
                  <a:pt x="307340" y="575310"/>
                </a:cubicBezTo>
                <a:cubicBezTo>
                  <a:pt x="304702" y="424885"/>
                  <a:pt x="465627" y="290294"/>
                  <a:pt x="592256" y="287655"/>
                </a:cubicBezTo>
                <a:close/>
                <a:moveTo>
                  <a:pt x="22424" y="287655"/>
                </a:moveTo>
                <a:lnTo>
                  <a:pt x="21105" y="287655"/>
                </a:lnTo>
                <a:lnTo>
                  <a:pt x="14510" y="287655"/>
                </a:lnTo>
                <a:lnTo>
                  <a:pt x="6595" y="287655"/>
                </a:lnTo>
                <a:lnTo>
                  <a:pt x="0" y="287655"/>
                </a:lnTo>
                <a:lnTo>
                  <a:pt x="7914" y="287655"/>
                </a:lnTo>
                <a:lnTo>
                  <a:pt x="15829" y="287655"/>
                </a:lnTo>
                <a:lnTo>
                  <a:pt x="22424" y="287655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1" name="Text 5"/>
          <p:cNvSpPr/>
          <p:nvPr/>
        </p:nvSpPr>
        <p:spPr>
          <a:xfrm>
            <a:off x="11388725" y="422910"/>
            <a:ext cx="614680" cy="57531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6"/>
          <p:cNvSpPr/>
          <p:nvPr/>
        </p:nvSpPr>
        <p:spPr>
          <a:xfrm flipH="1">
            <a:off x="11549380" y="559816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3" name="Text 7"/>
          <p:cNvSpPr/>
          <p:nvPr/>
        </p:nvSpPr>
        <p:spPr>
          <a:xfrm>
            <a:off x="11549380" y="559816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8"/>
          <p:cNvSpPr/>
          <p:nvPr/>
        </p:nvSpPr>
        <p:spPr>
          <a:xfrm flipH="1">
            <a:off x="11549380" y="61252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5" name="Text 9"/>
          <p:cNvSpPr/>
          <p:nvPr/>
        </p:nvSpPr>
        <p:spPr>
          <a:xfrm>
            <a:off x="11549380" y="61252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Shape 10"/>
          <p:cNvSpPr/>
          <p:nvPr/>
        </p:nvSpPr>
        <p:spPr>
          <a:xfrm flipH="1">
            <a:off x="11549380" y="50711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7" name="Text 11"/>
          <p:cNvSpPr/>
          <p:nvPr/>
        </p:nvSpPr>
        <p:spPr>
          <a:xfrm>
            <a:off x="11549380" y="50711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" name="Shape 12"/>
          <p:cNvSpPr/>
          <p:nvPr/>
        </p:nvSpPr>
        <p:spPr>
          <a:xfrm>
            <a:off x="11696065" y="1156335"/>
            <a:ext cx="0" cy="360000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19" name="Text 13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平衡单原理与适用场景</a:t>
            </a:r>
            <a:endParaRPr lang="en-US" sz="1600" dirty="0"/>
          </a:p>
        </p:txBody>
      </p:sp>
      <p:pic>
        <p:nvPicPr>
          <p:cNvPr id="20" name="Image 4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1188085" y="2863850"/>
            <a:ext cx="5283200" cy="79375"/>
          </a:xfrm>
          <a:prstGeom prst="rect">
            <a:avLst/>
          </a:prstGeom>
        </p:spPr>
      </p:pic>
      <p:pic>
        <p:nvPicPr>
          <p:cNvPr id="2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34675" y="6439535"/>
            <a:ext cx="791845" cy="791845"/>
          </a:xfrm>
          <a:prstGeom prst="rect">
            <a:avLst/>
          </a:prstGeom>
        </p:spPr>
      </p:pic>
      <p:pic>
        <p:nvPicPr>
          <p:cNvPr id="22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9626600" y="6084570"/>
            <a:ext cx="1542415" cy="773430"/>
          </a:xfrm>
          <a:prstGeom prst="rect">
            <a:avLst/>
          </a:prstGeom>
        </p:spPr>
      </p:pic>
      <p:pic>
        <p:nvPicPr>
          <p:cNvPr id="23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8360" y="1390015"/>
            <a:ext cx="179705" cy="179705"/>
          </a:xfrm>
          <a:prstGeom prst="rect">
            <a:avLst/>
          </a:prstGeom>
        </p:spPr>
      </p:pic>
      <p:pic>
        <p:nvPicPr>
          <p:cNvPr id="24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42060" y="1390015"/>
            <a:ext cx="179705" cy="179705"/>
          </a:xfrm>
          <a:prstGeom prst="rect">
            <a:avLst/>
          </a:prstGeom>
        </p:spPr>
      </p:pic>
      <p:pic>
        <p:nvPicPr>
          <p:cNvPr id="25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35760" y="1390015"/>
            <a:ext cx="179705" cy="179705"/>
          </a:xfrm>
          <a:prstGeom prst="rect">
            <a:avLst/>
          </a:prstGeom>
        </p:spPr>
      </p:pic>
      <p:pic>
        <p:nvPicPr>
          <p:cNvPr id="26" name="Image 10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j3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84285" y="922020"/>
            <a:ext cx="2713990" cy="573468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3-d29gv2cup1d2ae82kj4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3305" y="795020"/>
            <a:ext cx="2719705" cy="573468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3-d29gv2cup1d2ae82kj4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930" y="795020"/>
            <a:ext cx="2719705" cy="573468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j3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8675" y="795020"/>
            <a:ext cx="2713990" cy="573468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921245" y="2481263"/>
            <a:ext cx="2092574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列出影响决策的各种因素，为后续分析提供全面视角。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921245" y="1770698"/>
            <a:ext cx="2092574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第一步：列因素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3679601" y="2481263"/>
            <a:ext cx="2092080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明确备选方案，为每个因素设定具体选项。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3679601" y="1770698"/>
            <a:ext cx="2092080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第二步：填选项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6437406" y="2481263"/>
            <a:ext cx="2092080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根据个人重视程度为每个因素赋予1-5的权重。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6437406" y="1770698"/>
            <a:ext cx="2092080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第三步：赋权重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9195211" y="2481263"/>
            <a:ext cx="2092080" cy="26435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1A2E3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根据每个选项对因素的影响程度进行1-10打分。</a:t>
            </a:r>
            <a:endParaRPr lang="en-US" sz="1600" dirty="0"/>
          </a:p>
        </p:txBody>
      </p:sp>
      <p:sp>
        <p:nvSpPr>
          <p:cNvPr id="13" name="Text 7"/>
          <p:cNvSpPr/>
          <p:nvPr/>
        </p:nvSpPr>
        <p:spPr>
          <a:xfrm>
            <a:off x="9195211" y="1770698"/>
            <a:ext cx="2092080" cy="77152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第四步：打分</a:t>
            </a:r>
            <a:endParaRPr lang="en-US" sz="1600" dirty="0"/>
          </a:p>
        </p:txBody>
      </p:sp>
      <p:sp>
        <p:nvSpPr>
          <p:cNvPr id="14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七步操作流程</a:t>
            </a:r>
            <a:endParaRPr lang="en-US" sz="1600" dirty="0"/>
          </a:p>
        </p:txBody>
      </p:sp>
      <p:pic>
        <p:nvPicPr>
          <p:cNvPr id="15" name="Image 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6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69480" y="458470"/>
            <a:ext cx="5943600" cy="88900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>
            <a:off x="8630920" y="67945"/>
            <a:ext cx="253365" cy="25336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 rot="11100000">
            <a:off x="11116945" y="562610"/>
            <a:ext cx="368935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3565" y="728345"/>
            <a:ext cx="3434080" cy="487045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685" y="1011555"/>
            <a:ext cx="3434080" cy="487045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u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355" y="1285875"/>
            <a:ext cx="3434080" cy="48704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932628" y="3153002"/>
            <a:ext cx="2856064" cy="558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将权重与分数相乘，计算每个选项的总分。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931945" y="2320503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第五步：加权求和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4658760" y="2893378"/>
            <a:ext cx="2856064" cy="558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比较不同选项的总分，得出最优选择。</a:t>
            </a: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>
            <a:off x="4658077" y="2060878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第六步：比较总分</a:t>
            </a: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8384893" y="2633753"/>
            <a:ext cx="2856064" cy="558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反思权重设定的合理性，确保决策符合个人价值观。</a:t>
            </a:r>
            <a:endParaRPr lang="en-US" sz="1600" dirty="0"/>
          </a:p>
        </p:txBody>
      </p:sp>
      <p:sp>
        <p:nvSpPr>
          <p:cNvPr id="10" name="Text 5"/>
          <p:cNvSpPr/>
          <p:nvPr/>
        </p:nvSpPr>
        <p:spPr>
          <a:xfrm>
            <a:off x="8384210" y="1801253"/>
            <a:ext cx="28574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第七步：反思权重</a:t>
            </a:r>
            <a:endParaRPr lang="en-US" sz="1600" dirty="0"/>
          </a:p>
        </p:txBody>
      </p:sp>
      <p:sp>
        <p:nvSpPr>
          <p:cNvPr id="11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七步操作流程</a:t>
            </a:r>
            <a:endParaRPr lang="en-US" sz="1600" dirty="0"/>
          </a:p>
        </p:txBody>
      </p:sp>
      <p:pic>
        <p:nvPicPr>
          <p:cNvPr id="12" name="Image 3" descr="https://test-kimi-img.moonshot.cn/pub/slides/slides_tmpl/image/25-08-06-16:17:03-d29guvsup1d2ae82ki2g.png">    </p:cNvPr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0" y="6391910"/>
            <a:ext cx="12192000" cy="183134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1705" y="1561465"/>
            <a:ext cx="633730" cy="633730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982345" y="1622425"/>
            <a:ext cx="557530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15" name="Image 5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5985" y="1300480"/>
            <a:ext cx="633730" cy="633730"/>
          </a:xfrm>
          <a:prstGeom prst="rect">
            <a:avLst/>
          </a:prstGeom>
        </p:spPr>
      </p:pic>
      <p:sp>
        <p:nvSpPr>
          <p:cNvPr id="16" name="Text 8"/>
          <p:cNvSpPr/>
          <p:nvPr/>
        </p:nvSpPr>
        <p:spPr>
          <a:xfrm>
            <a:off x="4719955" y="1361440"/>
            <a:ext cx="743585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17" name="Image 6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70265" y="1010920"/>
            <a:ext cx="633730" cy="633730"/>
          </a:xfrm>
          <a:prstGeom prst="rect">
            <a:avLst/>
          </a:prstGeom>
        </p:spPr>
      </p:pic>
      <p:sp>
        <p:nvSpPr>
          <p:cNvPr id="18" name="Text 9"/>
          <p:cNvSpPr/>
          <p:nvPr/>
        </p:nvSpPr>
        <p:spPr>
          <a:xfrm>
            <a:off x="8466455" y="1071880"/>
            <a:ext cx="1372870" cy="4845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q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9375" y="4881880"/>
            <a:ext cx="8466455" cy="12204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463165" y="3187065"/>
            <a:ext cx="8466455" cy="12204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2-d29gv24up1d2ae82ki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375" y="1498600"/>
            <a:ext cx="8466455" cy="122047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2-d29gv24up1d2ae82kir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290" y="1409700"/>
            <a:ext cx="1583690" cy="142684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933450" y="1698625"/>
            <a:ext cx="1232535" cy="10585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5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7" name="Image 4" descr="https://test-kimi-img.moonshot.cn/pub/slides/slides_tmpl/image/25-08-06-16:17:12-d29gv24up1d2ae82ki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3460" y="3075305"/>
            <a:ext cx="1583690" cy="1426845"/>
          </a:xfrm>
          <a:prstGeom prst="rect">
            <a:avLst/>
          </a:prstGeom>
        </p:spPr>
      </p:pic>
      <p:sp>
        <p:nvSpPr>
          <p:cNvPr id="8" name="Text 1"/>
          <p:cNvSpPr/>
          <p:nvPr/>
        </p:nvSpPr>
        <p:spPr>
          <a:xfrm>
            <a:off x="2461895" y="1654175"/>
            <a:ext cx="6985635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提供待遇、稳定性、成长、兴趣、社会价值、地点、家庭期望等多维因素库。</a:t>
            </a:r>
            <a:endParaRPr lang="en-US" sz="1600" dirty="0"/>
          </a:p>
        </p:txBody>
      </p:sp>
      <p:sp>
        <p:nvSpPr>
          <p:cNvPr id="9" name="Text 2"/>
          <p:cNvSpPr/>
          <p:nvPr/>
        </p:nvSpPr>
        <p:spPr>
          <a:xfrm>
            <a:off x="2461895" y="1151890"/>
            <a:ext cx="69837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因素库</a:t>
            </a:r>
            <a:endParaRPr lang="en-US" sz="1600" dirty="0"/>
          </a:p>
        </p:txBody>
      </p:sp>
      <p:sp>
        <p:nvSpPr>
          <p:cNvPr id="10" name="Text 3"/>
          <p:cNvSpPr/>
          <p:nvPr/>
        </p:nvSpPr>
        <p:spPr>
          <a:xfrm>
            <a:off x="10155555" y="3302635"/>
            <a:ext cx="1072515" cy="839788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5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2830195" y="3324860"/>
            <a:ext cx="6985635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r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只选真正在意的因素，避免平均主义，权重设定用‘最差能放弃吗’自测法。</a:t>
            </a:r>
            <a:endParaRPr lang="en-US" sz="1600" dirty="0"/>
          </a:p>
        </p:txBody>
      </p:sp>
      <p:pic>
        <p:nvPicPr>
          <p:cNvPr id="12" name="Image 5" descr="https://test-kimi-img.moonshot.cn/pub/slides/slides_tmpl/image/25-08-06-16:17:12-d29gv24up1d2ae82kir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740" y="4779010"/>
            <a:ext cx="1583690" cy="1426845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2832100" y="2822575"/>
            <a:ext cx="69837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权重设定</a:t>
            </a:r>
            <a:endParaRPr lang="en-US" sz="1600" dirty="0"/>
          </a:p>
        </p:txBody>
      </p:sp>
      <p:sp>
        <p:nvSpPr>
          <p:cNvPr id="14" name="Text 6"/>
          <p:cNvSpPr/>
          <p:nvPr/>
        </p:nvSpPr>
        <p:spPr>
          <a:xfrm>
            <a:off x="1076325" y="5008880"/>
            <a:ext cx="1072515" cy="839788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5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15" name="Text 7"/>
          <p:cNvSpPr/>
          <p:nvPr/>
        </p:nvSpPr>
        <p:spPr>
          <a:xfrm>
            <a:off x="2461895" y="4995545"/>
            <a:ext cx="6985635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避免因平均主义而稀释关键差异，确保权重反映真实重视程度。</a:t>
            </a:r>
            <a:endParaRPr lang="en-US" sz="1600" dirty="0"/>
          </a:p>
        </p:txBody>
      </p:sp>
      <p:sp>
        <p:nvSpPr>
          <p:cNvPr id="16" name="Text 8"/>
          <p:cNvSpPr/>
          <p:nvPr/>
        </p:nvSpPr>
        <p:spPr>
          <a:xfrm>
            <a:off x="2461895" y="4493260"/>
            <a:ext cx="698373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避免陷阱</a:t>
            </a:r>
            <a:endParaRPr lang="en-US" sz="1600" dirty="0"/>
          </a:p>
        </p:txBody>
      </p:sp>
      <p:sp>
        <p:nvSpPr>
          <p:cNvPr id="17" name="Text 9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因素库与权重设定技巧</a:t>
            </a:r>
            <a:endParaRPr lang="en-US" sz="1600" dirty="0"/>
          </a:p>
        </p:txBody>
      </p:sp>
      <p:pic>
        <p:nvPicPr>
          <p:cNvPr id="18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9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20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67465" y="6457315"/>
            <a:ext cx="791845" cy="791845"/>
          </a:xfrm>
          <a:prstGeom prst="rect">
            <a:avLst/>
          </a:prstGeom>
        </p:spPr>
      </p:pic>
      <p:pic>
        <p:nvPicPr>
          <p:cNvPr id="21" name="Image 9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0800000">
            <a:off x="10359390" y="6102350"/>
            <a:ext cx="1542415" cy="773430"/>
          </a:xfrm>
          <a:prstGeom prst="rect">
            <a:avLst/>
          </a:prstGeom>
        </p:spPr>
      </p:pic>
      <p:pic>
        <p:nvPicPr>
          <p:cNvPr id="22" name="Image 1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9020000">
            <a:off x="10668000" y="1257935"/>
            <a:ext cx="515620" cy="515620"/>
          </a:xfrm>
          <a:prstGeom prst="rect">
            <a:avLst/>
          </a:prstGeom>
        </p:spPr>
      </p:pic>
      <p:pic>
        <p:nvPicPr>
          <p:cNvPr id="23" name="Image 11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2">
            <a:alphaModFix amt="80000"/>
          </a:blip>
          <a:stretch>
            <a:fillRect/>
          </a:stretch>
        </p:blipFill>
        <p:spPr>
          <a:xfrm>
            <a:off x="1787525" y="3957320"/>
            <a:ext cx="253365" cy="253365"/>
          </a:xfrm>
          <a:prstGeom prst="rect">
            <a:avLst/>
          </a:prstGeom>
        </p:spPr>
      </p:pic>
      <p:pic>
        <p:nvPicPr>
          <p:cNvPr id="24" name="Image 12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3">
            <a:alphaModFix amt="80000"/>
          </a:blip>
          <a:stretch>
            <a:fillRect/>
          </a:stretch>
        </p:blipFill>
        <p:spPr>
          <a:xfrm>
            <a:off x="541020" y="2988945"/>
            <a:ext cx="440055" cy="44005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j1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8380" y="1152525"/>
            <a:ext cx="8902700" cy="523176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388110" y="1817370"/>
            <a:ext cx="819277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建议用‘行业平均’做5分基准，高于则6-10，低于则1-4，避免个人主观尺度漂移。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1350010" y="147574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行业平均基准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1388110" y="3529330"/>
            <a:ext cx="819277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对不确定信息先假设再作敏感性分析，如薪资区间用中位数，后续可调整观察总分变化。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1350010" y="318770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不确定信息处理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388110" y="5210810"/>
            <a:ext cx="819277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培养数据验证习惯，确保决策基于可靠信息。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350010" y="486918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数据验证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打分标准统一化</a:t>
            </a:r>
            <a:endParaRPr lang="en-US" sz="1600" dirty="0"/>
          </a:p>
        </p:txBody>
      </p:sp>
      <p:pic>
        <p:nvPicPr>
          <p:cNvPr id="10" name="Image 1" descr="https://test-kimi-img.moonshot.cn/pub/slides/slides_tmpl/image/25-08-06-16:17:12-d29gv24up1d2ae82ki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4440" y="1138555"/>
            <a:ext cx="1017905" cy="5264150"/>
          </a:xfrm>
          <a:prstGeom prst="rect">
            <a:avLst/>
          </a:prstGeom>
        </p:spPr>
      </p:pic>
      <p:pic>
        <p:nvPicPr>
          <p:cNvPr id="11" name="Image 2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140" y="2912110"/>
            <a:ext cx="5943600" cy="88900"/>
          </a:xfrm>
          <a:prstGeom prst="rect">
            <a:avLst/>
          </a:prstGeom>
        </p:spPr>
      </p:pic>
      <p:pic>
        <p:nvPicPr>
          <p:cNvPr id="12" name="Image 3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140" y="4585335"/>
            <a:ext cx="5943600" cy="8890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9732645" y="-266065"/>
            <a:ext cx="734695" cy="734695"/>
          </a:xfrm>
          <a:prstGeom prst="rect">
            <a:avLst/>
          </a:prstGeom>
        </p:spPr>
      </p:pic>
      <p:pic>
        <p:nvPicPr>
          <p:cNvPr id="14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454660" y="6495415"/>
            <a:ext cx="852805" cy="852805"/>
          </a:xfrm>
          <a:prstGeom prst="rect">
            <a:avLst/>
          </a:prstGeom>
        </p:spPr>
      </p:pic>
      <p:pic>
        <p:nvPicPr>
          <p:cNvPr id="15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h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9200" y="1595120"/>
            <a:ext cx="5284470" cy="45224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h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40" y="1595120"/>
            <a:ext cx="5283200" cy="452183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080310" y="2894306"/>
            <a:ext cx="4215624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示范把权重±1重新计算，若排序不变则结论稳健；若翻转则需回头审视核心需求。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044961" y="1958629"/>
            <a:ext cx="4285712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敏感性检验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6799472" y="2894306"/>
            <a:ext cx="4215624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强调平衡单不是一次算完，而是帮助发现‘哪些因素一变动我就改变选择’，从而更懂自己真实价值观。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6729384" y="1958629"/>
            <a:ext cx="4285712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决策反思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敏感性检验与决策反思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6790" y="6005195"/>
            <a:ext cx="1129030" cy="852805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240030" y="4361815"/>
            <a:ext cx="963930" cy="483235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0" y="4023995"/>
            <a:ext cx="384175" cy="384175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20000">
            <a:off x="9664700" y="303530"/>
            <a:ext cx="656590" cy="656590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980000">
            <a:off x="8440420" y="-580390"/>
            <a:ext cx="1540510" cy="15405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项目导语与目标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1123" y="4251325"/>
            <a:ext cx="10673878" cy="355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带入课前困境，选两项备选方案，现场完成权重打分，计算后拍照存档。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566440" y="3755390"/>
            <a:ext cx="6018632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实战演练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课堂任务：平衡单实战</a:t>
            </a:r>
            <a:endParaRPr lang="en-US" sz="1600" dirty="0"/>
          </a:p>
        </p:txBody>
      </p:sp>
      <p:pic>
        <p:nvPicPr>
          <p:cNvPr id="5" name="Image 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">
            <a:alphaModFix amt="80000"/>
          </a:blip>
          <a:stretch>
            <a:fillRect/>
          </a:stretch>
        </p:blipFill>
        <p:spPr>
          <a:xfrm>
            <a:off x="11275060" y="5125085"/>
            <a:ext cx="514985" cy="514985"/>
          </a:xfrm>
          <a:prstGeom prst="rect">
            <a:avLst/>
          </a:prstGeom>
        </p:spPr>
      </p:pic>
      <p:pic>
        <p:nvPicPr>
          <p:cNvPr id="6" name="Image 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 rot="11100000">
            <a:off x="10544810" y="6162040"/>
            <a:ext cx="368935" cy="368935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3005" y="6146800"/>
            <a:ext cx="7286625" cy="117475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716915" y="5798185"/>
            <a:ext cx="253365" cy="25336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-509270" y="5659755"/>
            <a:ext cx="1540510" cy="15405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10-d29gv1kup1d2ae82kig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092835"/>
            <a:ext cx="12192000" cy="201422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66290"/>
            <a:ext cx="11449050" cy="303720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4-d29gv04up1d2ae82kib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80" y="211455"/>
            <a:ext cx="11764010" cy="652081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5400000">
            <a:off x="11033760" y="2450465"/>
            <a:ext cx="1542415" cy="77343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1172504" y="2811145"/>
            <a:ext cx="5336089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把权重最高项降1分、最低项升1分再算总分，观察是否翻转排序，分享‘翻转点’带来的认知冲击。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1127760" y="222377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实验操作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82930" y="506730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课堂任务：权重敏感性实验</a:t>
            </a:r>
            <a:endParaRPr lang="en-US" sz="1600" dirty="0"/>
          </a:p>
        </p:txBody>
      </p:sp>
      <p:pic>
        <p:nvPicPr>
          <p:cNvPr id="8" name="Image 3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 rot="19020000">
            <a:off x="6797675" y="5153660"/>
            <a:ext cx="469900" cy="46990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6955155" y="4487545"/>
            <a:ext cx="1102995" cy="110299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1172210" y="6251575"/>
            <a:ext cx="1038860" cy="1038860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7">
            <a:alphaModFix amt="80000"/>
          </a:blip>
          <a:stretch>
            <a:fillRect/>
          </a:stretch>
        </p:blipFill>
        <p:spPr>
          <a:xfrm>
            <a:off x="9732645" y="-266065"/>
            <a:ext cx="734695" cy="734695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4-d29gv04up1d2ae82kiag.jpe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74255" y="2066290"/>
            <a:ext cx="4067810" cy="305054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720" y="110934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CASVE循环：系统决策流程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06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o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3985" y="1382395"/>
            <a:ext cx="4921885" cy="40271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o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985" y="1382395"/>
            <a:ext cx="4921885" cy="402717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286510" y="2506345"/>
            <a:ext cx="439229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CASVE模型包括沟通、分析、综合、评估、执行五个阶段，形成闭环决策流程。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249680" y="1918970"/>
            <a:ext cx="4465320" cy="3987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模型介绍</a:t>
            </a:r>
            <a:endParaRPr lang="en-US" sz="1600" dirty="0"/>
          </a:p>
        </p:txBody>
      </p:sp>
      <p:sp>
        <p:nvSpPr>
          <p:cNvPr id="6" name="Shape 2"/>
          <p:cNvSpPr/>
          <p:nvPr/>
        </p:nvSpPr>
        <p:spPr>
          <a:xfrm>
            <a:off x="672465" y="4773295"/>
            <a:ext cx="1233170" cy="1233170"/>
          </a:xfrm>
          <a:prstGeom prst="ellipse">
            <a:avLst/>
          </a:prstGeom>
          <a:solidFill>
            <a:srgbClr val="FFFFFF">
              <a:alpha val="0"/>
            </a:srgbClr>
          </a:solidFill>
          <a:ln/>
        </p:spPr>
      </p:sp>
      <p:sp>
        <p:nvSpPr>
          <p:cNvPr id="7" name="Text 3"/>
          <p:cNvSpPr/>
          <p:nvPr/>
        </p:nvSpPr>
        <p:spPr>
          <a:xfrm>
            <a:off x="672465" y="4773295"/>
            <a:ext cx="1233170" cy="12331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6777990" y="2506345"/>
            <a:ext cx="439229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适用于复杂、高冲突、信息不全的生涯决策场景，帮助个人系统化地做出决策。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6741160" y="1918970"/>
            <a:ext cx="4465320" cy="3987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适用场景</a:t>
            </a:r>
            <a:endParaRPr lang="en-US" sz="1600" dirty="0"/>
          </a:p>
        </p:txBody>
      </p:sp>
      <p:sp>
        <p:nvSpPr>
          <p:cNvPr id="10" name="Shape 6"/>
          <p:cNvSpPr/>
          <p:nvPr/>
        </p:nvSpPr>
        <p:spPr>
          <a:xfrm>
            <a:off x="6163945" y="4773295"/>
            <a:ext cx="1233170" cy="1233170"/>
          </a:xfrm>
          <a:prstGeom prst="ellipse">
            <a:avLst/>
          </a:prstGeom>
          <a:solidFill>
            <a:srgbClr val="FFFFFF">
              <a:alpha val="0"/>
            </a:srgbClr>
          </a:solidFill>
          <a:ln/>
        </p:spPr>
      </p:sp>
      <p:sp>
        <p:nvSpPr>
          <p:cNvPr id="11" name="Text 7"/>
          <p:cNvSpPr/>
          <p:nvPr/>
        </p:nvSpPr>
        <p:spPr>
          <a:xfrm>
            <a:off x="6163945" y="4773295"/>
            <a:ext cx="1233170" cy="12331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CASVE模型概述</a:t>
            </a:r>
            <a:endParaRPr lang="en-US" sz="1600" dirty="0"/>
          </a:p>
        </p:txBody>
      </p:sp>
      <p:pic>
        <p:nvPicPr>
          <p:cNvPr id="13" name="Image 2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" y="4707255"/>
            <a:ext cx="1104900" cy="1104900"/>
          </a:xfrm>
          <a:prstGeom prst="rect">
            <a:avLst/>
          </a:prstGeom>
        </p:spPr>
      </p:pic>
      <p:pic>
        <p:nvPicPr>
          <p:cNvPr id="14" name="Image 3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9965" y="4707255"/>
            <a:ext cx="1104900" cy="1104900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821690" y="4956810"/>
            <a:ext cx="779780" cy="6178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6" name="Text 10"/>
          <p:cNvSpPr/>
          <p:nvPr/>
        </p:nvSpPr>
        <p:spPr>
          <a:xfrm>
            <a:off x="6173470" y="4961890"/>
            <a:ext cx="1208405" cy="6178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17" name="Image 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8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9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8360" y="6214745"/>
            <a:ext cx="179705" cy="179705"/>
          </a:xfrm>
          <a:prstGeom prst="rect">
            <a:avLst/>
          </a:prstGeom>
        </p:spPr>
      </p:pic>
      <p:pic>
        <p:nvPicPr>
          <p:cNvPr id="20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2060" y="6214745"/>
            <a:ext cx="179705" cy="179705"/>
          </a:xfrm>
          <a:prstGeom prst="rect">
            <a:avLst/>
          </a:prstGeom>
        </p:spPr>
      </p:pic>
      <p:pic>
        <p:nvPicPr>
          <p:cNvPr id="21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35760" y="6214745"/>
            <a:ext cx="179705" cy="179705"/>
          </a:xfrm>
          <a:prstGeom prst="rect">
            <a:avLst/>
          </a:prstGeom>
        </p:spPr>
      </p:pic>
      <p:pic>
        <p:nvPicPr>
          <p:cNvPr id="22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07760" y="6214745"/>
            <a:ext cx="179705" cy="179705"/>
          </a:xfrm>
          <a:prstGeom prst="rect">
            <a:avLst/>
          </a:prstGeom>
        </p:spPr>
      </p:pic>
      <p:pic>
        <p:nvPicPr>
          <p:cNvPr id="23" name="Image 1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01460" y="6214745"/>
            <a:ext cx="179705" cy="179705"/>
          </a:xfrm>
          <a:prstGeom prst="rect">
            <a:avLst/>
          </a:prstGeom>
        </p:spPr>
      </p:pic>
      <p:pic>
        <p:nvPicPr>
          <p:cNvPr id="24" name="Image 11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95160" y="6214745"/>
            <a:ext cx="179705" cy="179705"/>
          </a:xfrm>
          <a:prstGeom prst="rect">
            <a:avLst/>
          </a:prstGeom>
        </p:spPr>
      </p:pic>
      <p:pic>
        <p:nvPicPr>
          <p:cNvPr id="25" name="Image 12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26" name="Image 1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467465" y="6457315"/>
            <a:ext cx="791845" cy="791845"/>
          </a:xfrm>
          <a:prstGeom prst="rect">
            <a:avLst/>
          </a:prstGeom>
        </p:spPr>
      </p:pic>
      <p:pic>
        <p:nvPicPr>
          <p:cNvPr id="27" name="Image 1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0800000">
            <a:off x="10359390" y="6102350"/>
            <a:ext cx="1542415" cy="773430"/>
          </a:xfrm>
          <a:prstGeom prst="rect">
            <a:avLst/>
          </a:prstGeom>
        </p:spPr>
      </p:pic>
      <p:pic>
        <p:nvPicPr>
          <p:cNvPr id="28" name="Image 15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19020000">
            <a:off x="10668000" y="517525"/>
            <a:ext cx="515620" cy="515620"/>
          </a:xfrm>
          <a:prstGeom prst="rect">
            <a:avLst/>
          </a:prstGeom>
        </p:spPr>
      </p:pic>
      <p:pic>
        <p:nvPicPr>
          <p:cNvPr id="29" name="Image 16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7">
            <a:alphaModFix amt="80000"/>
          </a:blip>
          <a:stretch>
            <a:fillRect/>
          </a:stretch>
        </p:blipFill>
        <p:spPr>
          <a:xfrm>
            <a:off x="204470" y="4153535"/>
            <a:ext cx="253365" cy="253365"/>
          </a:xfrm>
          <a:prstGeom prst="rect">
            <a:avLst/>
          </a:prstGeom>
        </p:spPr>
      </p:pic>
      <p:pic>
        <p:nvPicPr>
          <p:cNvPr id="30" name="Image 1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8">
            <a:alphaModFix amt="80000"/>
          </a:blip>
          <a:stretch>
            <a:fillRect/>
          </a:stretch>
        </p:blipFill>
        <p:spPr>
          <a:xfrm>
            <a:off x="541020" y="2988945"/>
            <a:ext cx="440055" cy="44005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890"/>
            <a:ext cx="12192000" cy="93218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V="1">
            <a:off x="-27940" y="6866890"/>
            <a:ext cx="6396777" cy="6350"/>
          </a:xfrm>
          <a:custGeom>
            <a:avLst/>
            <a:gdLst/>
            <a:ahLst/>
            <a:cxnLst/>
            <a:rect l="l" t="t" r="r" b="b"/>
            <a:pathLst>
              <a:path w="6396777" h="6350">
                <a:moveTo>
                  <a:pt x="0" y="0"/>
                </a:moveTo>
                <a:lnTo>
                  <a:pt x="6275496" y="0"/>
                </a:lnTo>
                <a:cubicBezTo>
                  <a:pt x="6322484" y="-1905"/>
                  <a:pt x="6434241" y="9525"/>
                  <a:pt x="6396777" y="6350"/>
                </a:cubicBez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4" name="Text 1"/>
          <p:cNvSpPr/>
          <p:nvPr/>
        </p:nvSpPr>
        <p:spPr>
          <a:xfrm>
            <a:off x="-27940" y="6866890"/>
            <a:ext cx="6396777" cy="635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64973" y="3180080"/>
            <a:ext cx="5335905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通过情绪日志、生涯访谈、测评报告等线索捕捉‘我不满意什么’，把模糊焦虑转译为可陈述的差距命题。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822960" y="1553210"/>
            <a:ext cx="5424805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32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识别需求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沟通阶段：识别需求</a:t>
            </a:r>
            <a:endParaRPr lang="en-US" sz="1600" dirty="0"/>
          </a:p>
        </p:txBody>
      </p:sp>
      <p:pic>
        <p:nvPicPr>
          <p:cNvPr id="8" name="Image 1" descr="https://test-kimi-img.moonshot.cn/pub/slides/slides_tmpl/image/25-08-06-16:17:07-d29gv0sup1d2ae82kie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6870" y="-16510"/>
            <a:ext cx="5485130" cy="6874510"/>
          </a:xfrm>
          <a:prstGeom prst="rect">
            <a:avLst/>
          </a:prstGeom>
        </p:spPr>
      </p:pic>
      <p:pic>
        <p:nvPicPr>
          <p:cNvPr id="9" name="Image 2" descr="https://test-kimi-img.moonshot.cn/pub/slides/slides_tmpl/image/25-08-06-16:17:06-d29gv0kup1d2ae82kicg.png">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6706870" y="-16510"/>
            <a:ext cx="5485130" cy="6889750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11-d29gv1sup1d2ae82kijg.png">    </p:cNvPr>
          <p:cNvPicPr>
            <a:picLocks noChangeAspect="1"/>
          </p:cNvPicPr>
          <p:nvPr/>
        </p:nvPicPr>
        <p:blipFill>
          <a:blip r:embed="rId4">
            <a:alphaModFix amt="40000"/>
          </a:blip>
          <a:stretch>
            <a:fillRect/>
          </a:stretch>
        </p:blipFill>
        <p:spPr>
          <a:xfrm rot="5400000">
            <a:off x="7910195" y="-119380"/>
            <a:ext cx="7129145" cy="6858000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925" y="2813050"/>
            <a:ext cx="5943600" cy="88900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17500" cy="940435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83390" y="-16510"/>
            <a:ext cx="308610" cy="6873875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k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8865" y="0"/>
            <a:ext cx="5029835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i0.png">    </p:cNvPr>
          <p:cNvPicPr>
            <a:picLocks noChangeAspect="1"/>
          </p:cNvPicPr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848360" y="3773170"/>
            <a:ext cx="5353050" cy="7505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1-d29gv1sup1d2ae82kii0.png">    </p:cNvPr>
          <p:cNvPicPr>
            <a:picLocks noChangeAspect="1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781050" y="1331595"/>
            <a:ext cx="5353050" cy="75057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 flipV="1">
            <a:off x="-1905" y="0"/>
            <a:ext cx="7306945" cy="6858000"/>
          </a:xfrm>
          <a:prstGeom prst="round1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6" name="Text 1"/>
          <p:cNvSpPr/>
          <p:nvPr/>
        </p:nvSpPr>
        <p:spPr>
          <a:xfrm>
            <a:off x="-1905" y="0"/>
            <a:ext cx="7306945" cy="6858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分析阶段：拆解差距</a:t>
            </a:r>
            <a:endParaRPr lang="en-US" sz="1600" dirty="0"/>
          </a:p>
        </p:txBody>
      </p:sp>
      <p:sp>
        <p:nvSpPr>
          <p:cNvPr id="8" name="Shape 3"/>
          <p:cNvSpPr/>
          <p:nvPr/>
        </p:nvSpPr>
        <p:spPr>
          <a:xfrm flipH="1">
            <a:off x="11388725" y="422910"/>
            <a:ext cx="614680" cy="575310"/>
          </a:xfrm>
          <a:custGeom>
            <a:avLst/>
            <a:gdLst/>
            <a:ahLst/>
            <a:cxnLst/>
            <a:rect l="l" t="t" r="r" b="b"/>
            <a:pathLst>
              <a:path w="614680" h="575310">
                <a:moveTo>
                  <a:pt x="614680" y="287655"/>
                </a:moveTo>
                <a:lnTo>
                  <a:pt x="606766" y="287655"/>
                </a:lnTo>
                <a:lnTo>
                  <a:pt x="598851" y="287655"/>
                </a:lnTo>
                <a:lnTo>
                  <a:pt x="592256" y="287655"/>
                </a:lnTo>
                <a:lnTo>
                  <a:pt x="592256" y="287655"/>
                </a:lnTo>
                <a:lnTo>
                  <a:pt x="600170" y="287655"/>
                </a:lnTo>
                <a:lnTo>
                  <a:pt x="606766" y="287655"/>
                </a:lnTo>
                <a:lnTo>
                  <a:pt x="614680" y="287655"/>
                </a:lnTo>
                <a:close/>
                <a:moveTo>
                  <a:pt x="592256" y="287655"/>
                </a:moveTo>
                <a:cubicBezTo>
                  <a:pt x="444522" y="290294"/>
                  <a:pt x="302064" y="120076"/>
                  <a:pt x="307340" y="0"/>
                </a:cubicBezTo>
                <a:cubicBezTo>
                  <a:pt x="309978" y="151745"/>
                  <a:pt x="149053" y="286335"/>
                  <a:pt x="22424" y="287655"/>
                </a:cubicBezTo>
                <a:cubicBezTo>
                  <a:pt x="170158" y="285016"/>
                  <a:pt x="312616" y="455234"/>
                  <a:pt x="307340" y="575310"/>
                </a:cubicBezTo>
                <a:cubicBezTo>
                  <a:pt x="304702" y="424885"/>
                  <a:pt x="465627" y="290294"/>
                  <a:pt x="592256" y="287655"/>
                </a:cubicBezTo>
                <a:close/>
                <a:moveTo>
                  <a:pt x="22424" y="287655"/>
                </a:moveTo>
                <a:lnTo>
                  <a:pt x="21105" y="287655"/>
                </a:lnTo>
                <a:lnTo>
                  <a:pt x="14510" y="287655"/>
                </a:lnTo>
                <a:lnTo>
                  <a:pt x="6595" y="287655"/>
                </a:lnTo>
                <a:lnTo>
                  <a:pt x="0" y="287655"/>
                </a:lnTo>
                <a:lnTo>
                  <a:pt x="7914" y="287655"/>
                </a:lnTo>
                <a:lnTo>
                  <a:pt x="15829" y="287655"/>
                </a:lnTo>
                <a:lnTo>
                  <a:pt x="22424" y="287655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9" name="Text 4"/>
          <p:cNvSpPr/>
          <p:nvPr/>
        </p:nvSpPr>
        <p:spPr>
          <a:xfrm>
            <a:off x="11388725" y="422910"/>
            <a:ext cx="614680" cy="57531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5"/>
          <p:cNvSpPr/>
          <p:nvPr/>
        </p:nvSpPr>
        <p:spPr>
          <a:xfrm flipH="1">
            <a:off x="11549380" y="559816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1" name="Text 6"/>
          <p:cNvSpPr/>
          <p:nvPr/>
        </p:nvSpPr>
        <p:spPr>
          <a:xfrm>
            <a:off x="11549380" y="559816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7"/>
          <p:cNvSpPr/>
          <p:nvPr/>
        </p:nvSpPr>
        <p:spPr>
          <a:xfrm flipH="1">
            <a:off x="11549380" y="61252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3" name="Text 8"/>
          <p:cNvSpPr/>
          <p:nvPr/>
        </p:nvSpPr>
        <p:spPr>
          <a:xfrm>
            <a:off x="11549380" y="61252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9"/>
          <p:cNvSpPr/>
          <p:nvPr/>
        </p:nvSpPr>
        <p:spPr>
          <a:xfrm flipH="1">
            <a:off x="11549380" y="50711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5" name="Text 10"/>
          <p:cNvSpPr/>
          <p:nvPr/>
        </p:nvSpPr>
        <p:spPr>
          <a:xfrm>
            <a:off x="11549380" y="50711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Shape 11"/>
          <p:cNvSpPr/>
          <p:nvPr/>
        </p:nvSpPr>
        <p:spPr>
          <a:xfrm>
            <a:off x="11696065" y="1156335"/>
            <a:ext cx="0" cy="360000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17" name="Text 12"/>
          <p:cNvSpPr/>
          <p:nvPr/>
        </p:nvSpPr>
        <p:spPr>
          <a:xfrm>
            <a:off x="684530" y="1990090"/>
            <a:ext cx="6149975" cy="609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从兴趣、能力、价值观、性格四自我维交叉定位缺口，列出具体条目。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426085" y="1417320"/>
            <a:ext cx="5286375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自我分析</a:t>
            </a:r>
            <a:endParaRPr lang="en-US" sz="1600" dirty="0"/>
          </a:p>
        </p:txBody>
      </p:sp>
      <p:sp>
        <p:nvSpPr>
          <p:cNvPr id="19" name="Text 14"/>
          <p:cNvSpPr/>
          <p:nvPr/>
        </p:nvSpPr>
        <p:spPr>
          <a:xfrm>
            <a:off x="781050" y="4433570"/>
            <a:ext cx="6149975" cy="609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从岗位、行业、组织、政策四环境维交叉定位缺口，避免笼统描述。</a:t>
            </a:r>
            <a:endParaRPr lang="en-US" sz="1600" dirty="0"/>
          </a:p>
        </p:txBody>
      </p:sp>
      <p:sp>
        <p:nvSpPr>
          <p:cNvPr id="20" name="Text 15"/>
          <p:cNvSpPr/>
          <p:nvPr/>
        </p:nvSpPr>
        <p:spPr>
          <a:xfrm>
            <a:off x="142875" y="3860800"/>
            <a:ext cx="5901055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环境分析</a:t>
            </a:r>
            <a:endParaRPr lang="en-US" sz="1600" dirty="0"/>
          </a:p>
        </p:txBody>
      </p:sp>
      <p:pic>
        <p:nvPicPr>
          <p:cNvPr id="21" name="Image 3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360" y="6214745"/>
            <a:ext cx="179705" cy="179705"/>
          </a:xfrm>
          <a:prstGeom prst="rect">
            <a:avLst/>
          </a:prstGeom>
        </p:spPr>
      </p:pic>
      <p:pic>
        <p:nvPicPr>
          <p:cNvPr id="22" name="Image 4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2060" y="6214745"/>
            <a:ext cx="179705" cy="179705"/>
          </a:xfrm>
          <a:prstGeom prst="rect">
            <a:avLst/>
          </a:prstGeom>
        </p:spPr>
      </p:pic>
      <p:pic>
        <p:nvPicPr>
          <p:cNvPr id="23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5760" y="6214745"/>
            <a:ext cx="179705" cy="179705"/>
          </a:xfrm>
          <a:prstGeom prst="rect">
            <a:avLst/>
          </a:prstGeom>
        </p:spPr>
      </p:pic>
      <p:pic>
        <p:nvPicPr>
          <p:cNvPr id="24" name="Image 6" descr="https://test-kimi-img.moonshot.cn/pub/slides/slides_tmpl/image/25-08-06-16:17:11-d29gv1sup1d2ae82kii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9360" y="5749925"/>
            <a:ext cx="2273300" cy="1117600"/>
          </a:xfrm>
          <a:prstGeom prst="rect">
            <a:avLst/>
          </a:prstGeom>
        </p:spPr>
      </p:pic>
      <p:pic>
        <p:nvPicPr>
          <p:cNvPr id="25" name="Image 7" descr="https://test-kimi-img.moonshot.cn/pub/slides/slides_tmpl/image/25-08-06-16:17:11-d29gv1sup1d2ae82kij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28400" y="0"/>
            <a:ext cx="1130300" cy="1066800"/>
          </a:xfrm>
          <a:prstGeom prst="rect">
            <a:avLst/>
          </a:prstGeom>
        </p:spPr>
      </p:pic>
      <p:pic>
        <p:nvPicPr>
          <p:cNvPr id="26" name="Image 8" descr="https://test-kimi-img.moonshot.cn/pub/slides/slides_tmpl/image/25-08-06-16:17:11-d29gv1sup1d2ae82kij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V="1">
            <a:off x="11328400" y="5791200"/>
            <a:ext cx="11303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3424" y="2765425"/>
            <a:ext cx="5336089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先头脑风暴20条可能路径再按可行性筛选至3-5，逐步聚焦可深入评估的小清单。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868680" y="217805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扩缩选项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综合阶段：扩缩选项</a:t>
            </a:r>
            <a:endParaRPr lang="en-US" sz="1600" dirty="0"/>
          </a:p>
        </p:txBody>
      </p:sp>
      <p:pic>
        <p:nvPicPr>
          <p:cNvPr id="5" name="Image 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5680" y="1528445"/>
            <a:ext cx="6858000" cy="6858000"/>
          </a:xfrm>
          <a:prstGeom prst="rect">
            <a:avLst/>
          </a:prstGeom>
        </p:spPr>
      </p:pic>
      <p:pic>
        <p:nvPicPr>
          <p:cNvPr id="6" name="Image 1" descr="https://test-kimi-img.moonshot.cn/pub/slides/slides_tmpl/image/25-08-06-16:17:12-d29gv24up1d2ae82kio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680" y="926465"/>
            <a:ext cx="5118100" cy="5118100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7690" y="1017905"/>
            <a:ext cx="369570" cy="36957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9545" y="5234305"/>
            <a:ext cx="506095" cy="50609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9300" y="5619750"/>
            <a:ext cx="370205" cy="37020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1925" y="5989955"/>
            <a:ext cx="313055" cy="313055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flipV="1">
            <a:off x="-509270" y="5659755"/>
            <a:ext cx="1540510" cy="154051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-384810" y="5144770"/>
            <a:ext cx="1542415" cy="77343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>
            <a:off x="0" y="4457700"/>
            <a:ext cx="553085" cy="5530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9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7395" y="4359910"/>
            <a:ext cx="2890520" cy="28905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975" y="5616575"/>
            <a:ext cx="6200775" cy="125095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4415" y="5619115"/>
            <a:ext cx="6200775" cy="12509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评估阶段：排序取舍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578144" y="2491105"/>
            <a:ext cx="5336089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引入SWOT或平衡单对短清单打分，同时考量机会成本、家庭反馈、伦理风险，保留1个首选+1个备选。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33400" y="190373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排序取舍</a:t>
            </a:r>
            <a:endParaRPr lang="en-US" sz="1600" dirty="0"/>
          </a:p>
        </p:txBody>
      </p:sp>
      <p:pic>
        <p:nvPicPr>
          <p:cNvPr id="8" name="Image 3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 rot="14040000">
            <a:off x="304800" y="-60960"/>
            <a:ext cx="814070" cy="81407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68580" y="401320"/>
            <a:ext cx="588010" cy="5880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4-d29gv04up1d2ae82ki9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7950" y="1238250"/>
            <a:ext cx="4551680" cy="3474085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5-d29gv0cup1d2ae82kib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6550" y="1463040"/>
            <a:ext cx="4612005" cy="353568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 flipH="1">
            <a:off x="11418570" y="4875530"/>
            <a:ext cx="553085" cy="5530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0">
            <a:alphaModFix amt="80000"/>
          </a:blip>
          <a:stretch>
            <a:fillRect/>
          </a:stretch>
        </p:blipFill>
        <p:spPr>
          <a:xfrm>
            <a:off x="8890635" y="323850"/>
            <a:ext cx="514985" cy="514985"/>
          </a:xfrm>
          <a:prstGeom prst="rect">
            <a:avLst/>
          </a:prstGeom>
        </p:spPr>
      </p:pic>
      <p:pic>
        <p:nvPicPr>
          <p:cNvPr id="15" name="Image 1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7295515" y="5267325"/>
            <a:ext cx="253365" cy="253365"/>
          </a:xfrm>
          <a:prstGeom prst="rect">
            <a:avLst/>
          </a:prstGeom>
        </p:spPr>
      </p:pic>
      <p:pic>
        <p:nvPicPr>
          <p:cNvPr id="16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 flipV="1" rot="19020000">
            <a:off x="11404600" y="2540635"/>
            <a:ext cx="652145" cy="652145"/>
          </a:xfrm>
          <a:prstGeom prst="rect">
            <a:avLst/>
          </a:prstGeom>
        </p:spPr>
      </p:pic>
      <p:pic>
        <p:nvPicPr>
          <p:cNvPr id="17" name="Image 12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 flipV="1" rot="11100000">
            <a:off x="9935210" y="810260"/>
            <a:ext cx="368935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9-d29gv1cup1d2ae82kif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2300" y="0"/>
            <a:ext cx="521970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g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49045"/>
            <a:ext cx="8739505" cy="425831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248704" y="2582545"/>
            <a:ext cx="7819372" cy="787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把选定路径拆成季度里程碑，明确资源、人脉、预算、评估指标，强调执行后收集新信息，再次回到沟通阶段开启循环。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203960" y="1964690"/>
            <a:ext cx="6612831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制定行动计划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执行阶段：制定行动计划</a:t>
            </a:r>
            <a:endParaRPr lang="en-US" sz="1600" dirty="0"/>
          </a:p>
        </p:txBody>
      </p:sp>
      <p:pic>
        <p:nvPicPr>
          <p:cNvPr id="7" name="Image 2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475" y="5134610"/>
            <a:ext cx="7286625" cy="117475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5668645"/>
            <a:ext cx="1574165" cy="118935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-492760" y="-234950"/>
            <a:ext cx="1184910" cy="11849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 rot="19020000">
            <a:off x="126365" y="683260"/>
            <a:ext cx="469265" cy="46926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5W法：五问锁定坐标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07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9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7395" y="4359910"/>
            <a:ext cx="2890520" cy="28905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975" y="5616575"/>
            <a:ext cx="6200775" cy="125095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4415" y="5619115"/>
            <a:ext cx="6200775" cy="12509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项目导语：人职适配时代意义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578144" y="2491105"/>
            <a:ext cx="5336089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在当今时代，职业选择不再仅仅是谋生的手段，而是需要与个人特质和时代需求相匹配。这种适配不仅有助于个人实现价值，还能为社会贡献更多力量。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33400" y="190373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职业选择的升级</a:t>
            </a:r>
            <a:endParaRPr lang="en-US" sz="1600" dirty="0"/>
          </a:p>
        </p:txBody>
      </p:sp>
      <p:pic>
        <p:nvPicPr>
          <p:cNvPr id="8" name="Image 3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 rot="14040000">
            <a:off x="304800" y="-60960"/>
            <a:ext cx="814070" cy="81407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68580" y="401320"/>
            <a:ext cx="588010" cy="5880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4-d29gv04up1d2ae82ki9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7950" y="1238250"/>
            <a:ext cx="4551680" cy="3474085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5-d29gv0cup1d2ae82kib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6550" y="1463040"/>
            <a:ext cx="4612005" cy="353568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 flipH="1">
            <a:off x="11418570" y="4875530"/>
            <a:ext cx="553085" cy="5530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0">
            <a:alphaModFix amt="80000"/>
          </a:blip>
          <a:stretch>
            <a:fillRect/>
          </a:stretch>
        </p:blipFill>
        <p:spPr>
          <a:xfrm>
            <a:off x="8890635" y="323850"/>
            <a:ext cx="514985" cy="514985"/>
          </a:xfrm>
          <a:prstGeom prst="rect">
            <a:avLst/>
          </a:prstGeom>
        </p:spPr>
      </p:pic>
      <p:pic>
        <p:nvPicPr>
          <p:cNvPr id="15" name="Image 1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7295515" y="5267325"/>
            <a:ext cx="253365" cy="253365"/>
          </a:xfrm>
          <a:prstGeom prst="rect">
            <a:avLst/>
          </a:prstGeom>
        </p:spPr>
      </p:pic>
      <p:pic>
        <p:nvPicPr>
          <p:cNvPr id="16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 flipV="1" rot="19020000">
            <a:off x="11404600" y="2540635"/>
            <a:ext cx="652145" cy="652145"/>
          </a:xfrm>
          <a:prstGeom prst="rect">
            <a:avLst/>
          </a:prstGeom>
        </p:spPr>
      </p:pic>
      <p:pic>
        <p:nvPicPr>
          <p:cNvPr id="17" name="Image 12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 flipV="1" rot="11100000">
            <a:off x="9935210" y="810260"/>
            <a:ext cx="368935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00740" y="5506085"/>
            <a:ext cx="1038860" cy="103886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 rot="16200000">
            <a:off x="4605020" y="-728980"/>
            <a:ext cx="2981325" cy="1219200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3-d29guvsup1d2ae82khv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16200000">
            <a:off x="4605020" y="-5593080"/>
            <a:ext cx="2981325" cy="1219200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11-d29gv1sup1d2ae82kil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3325" y="2687955"/>
            <a:ext cx="4548505" cy="301180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5">
            <a:alphaModFix amt="60000"/>
          </a:blip>
          <a:stretch>
            <a:fillRect/>
          </a:stretch>
        </p:blipFill>
        <p:spPr>
          <a:xfrm>
            <a:off x="1203325" y="1616710"/>
            <a:ext cx="4548505" cy="917575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1456055" y="2924810"/>
            <a:ext cx="3993515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用Who、What、Why、Where、When五问把散落在头脑中的兴趣、目标、动机、路径、时间整合成一张职业坐标图。</a:t>
            </a:r>
            <a:endParaRPr lang="en-US" sz="1600" dirty="0"/>
          </a:p>
        </p:txBody>
      </p:sp>
      <p:pic>
        <p:nvPicPr>
          <p:cNvPr id="8" name="Image 5" descr="https://test-kimi-img.moonshot.cn/pub/slides/slides_tmpl/image/25-08-06-16:17:11-d29gv1sup1d2ae82kil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350000" y="2687955"/>
            <a:ext cx="4548505" cy="3011805"/>
          </a:xfrm>
          <a:prstGeom prst="rect">
            <a:avLst/>
          </a:prstGeom>
        </p:spPr>
      </p:pic>
      <p:pic>
        <p:nvPicPr>
          <p:cNvPr id="9" name="Image 6" descr="https://test-kimi-img.moonshot.cn/pub/slides/slides_tmpl/image/25-08-06-16:17:03-d29guvsup1d2ae82ki8g.png">    </p:cNvPr>
          <p:cNvPicPr>
            <a:picLocks noChangeAspect="1"/>
          </p:cNvPicPr>
          <p:nvPr/>
        </p:nvPicPr>
        <p:blipFill>
          <a:blip r:embed="rId7">
            <a:alphaModFix amt="60000"/>
          </a:blip>
          <a:stretch>
            <a:fillRect/>
          </a:stretch>
        </p:blipFill>
        <p:spPr>
          <a:xfrm>
            <a:off x="6350000" y="1616710"/>
            <a:ext cx="4548505" cy="917575"/>
          </a:xfrm>
          <a:prstGeom prst="rect">
            <a:avLst/>
          </a:prstGeom>
        </p:spPr>
      </p:pic>
      <p:sp>
        <p:nvSpPr>
          <p:cNvPr id="10" name="Text 1"/>
          <p:cNvSpPr/>
          <p:nvPr/>
        </p:nvSpPr>
        <p:spPr>
          <a:xfrm>
            <a:off x="1391285" y="1667510"/>
            <a:ext cx="408495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5W法理念</a:t>
            </a:r>
            <a:endParaRPr lang="en-US" sz="1600" dirty="0"/>
          </a:p>
        </p:txBody>
      </p:sp>
      <p:sp>
        <p:nvSpPr>
          <p:cNvPr id="11" name="Text 2"/>
          <p:cNvSpPr/>
          <p:nvPr/>
        </p:nvSpPr>
        <p:spPr>
          <a:xfrm>
            <a:off x="6612255" y="2924810"/>
            <a:ext cx="399351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适合在信息极少或情绪过载时快速建立决策雏形，与CASVE可前后衔接。</a:t>
            </a:r>
            <a:endParaRPr lang="en-US" sz="1600" dirty="0"/>
          </a:p>
        </p:txBody>
      </p:sp>
      <p:sp>
        <p:nvSpPr>
          <p:cNvPr id="12" name="Text 3"/>
          <p:cNvSpPr/>
          <p:nvPr/>
        </p:nvSpPr>
        <p:spPr>
          <a:xfrm>
            <a:off x="6547485" y="1667510"/>
            <a:ext cx="4176395" cy="82994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适用场景</a:t>
            </a:r>
            <a:endParaRPr lang="en-US" sz="1600" dirty="0"/>
          </a:p>
        </p:txBody>
      </p:sp>
      <p:sp>
        <p:nvSpPr>
          <p:cNvPr id="13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5W法理念与场景</a:t>
            </a:r>
            <a:endParaRPr lang="en-US" sz="1600" dirty="0"/>
          </a:p>
        </p:txBody>
      </p:sp>
      <p:pic>
        <p:nvPicPr>
          <p:cNvPr id="14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020000">
            <a:off x="9664700" y="303530"/>
            <a:ext cx="656590" cy="656590"/>
          </a:xfrm>
          <a:prstGeom prst="rect">
            <a:avLst/>
          </a:prstGeom>
        </p:spPr>
      </p:pic>
      <p:pic>
        <p:nvPicPr>
          <p:cNvPr id="15" name="Image 8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8520000">
            <a:off x="213995" y="3516630"/>
            <a:ext cx="460375" cy="460375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9980000">
            <a:off x="8440420" y="-580390"/>
            <a:ext cx="1540510" cy="154051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890"/>
            <a:ext cx="12192000" cy="93218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V="1">
            <a:off x="-27940" y="6866890"/>
            <a:ext cx="6396777" cy="6350"/>
          </a:xfrm>
          <a:custGeom>
            <a:avLst/>
            <a:gdLst/>
            <a:ahLst/>
            <a:cxnLst/>
            <a:rect l="l" t="t" r="r" b="b"/>
            <a:pathLst>
              <a:path w="6396777" h="6350">
                <a:moveTo>
                  <a:pt x="0" y="0"/>
                </a:moveTo>
                <a:lnTo>
                  <a:pt x="6275496" y="0"/>
                </a:lnTo>
                <a:cubicBezTo>
                  <a:pt x="6322484" y="-1905"/>
                  <a:pt x="6434241" y="9525"/>
                  <a:pt x="6396777" y="6350"/>
                </a:cubicBez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4" name="Text 1"/>
          <p:cNvSpPr/>
          <p:nvPr/>
        </p:nvSpPr>
        <p:spPr>
          <a:xfrm>
            <a:off x="-27940" y="6866890"/>
            <a:ext cx="6396777" cy="635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64973" y="3180080"/>
            <a:ext cx="533590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引导用三词形容词+两成就事件+一性格测评代码描述自己，限制140字以内，提炼核心特质。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822960" y="1553210"/>
            <a:ext cx="5424805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10000"/>
              </a:lnSpc>
              <a:buNone/>
            </a:pPr>
            <a:r>
              <a:rPr lang="en-US" sz="32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自我画像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Who am I：自我画像</a:t>
            </a:r>
            <a:endParaRPr lang="en-US" sz="1600" dirty="0"/>
          </a:p>
        </p:txBody>
      </p:sp>
      <p:pic>
        <p:nvPicPr>
          <p:cNvPr id="8" name="Image 1" descr="https://test-kimi-img.moonshot.cn/pub/slides/slides_tmpl/image/25-08-06-16:17:07-d29gv0sup1d2ae82kie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6870" y="-16510"/>
            <a:ext cx="5485130" cy="6874510"/>
          </a:xfrm>
          <a:prstGeom prst="rect">
            <a:avLst/>
          </a:prstGeom>
        </p:spPr>
      </p:pic>
      <p:pic>
        <p:nvPicPr>
          <p:cNvPr id="9" name="Image 2" descr="https://test-kimi-img.moonshot.cn/pub/slides/slides_tmpl/image/25-08-06-16:17:06-d29gv0kup1d2ae82kicg.png">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6706870" y="-16510"/>
            <a:ext cx="5485130" cy="6889750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11-d29gv1sup1d2ae82kijg.png">    </p:cNvPr>
          <p:cNvPicPr>
            <a:picLocks noChangeAspect="1"/>
          </p:cNvPicPr>
          <p:nvPr/>
        </p:nvPicPr>
        <p:blipFill>
          <a:blip r:embed="rId4">
            <a:alphaModFix amt="40000"/>
          </a:blip>
          <a:stretch>
            <a:fillRect/>
          </a:stretch>
        </p:blipFill>
        <p:spPr>
          <a:xfrm rot="5400000">
            <a:off x="7910195" y="-119380"/>
            <a:ext cx="7129145" cy="6858000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925" y="2813050"/>
            <a:ext cx="5943600" cy="88900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17500" cy="940435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83390" y="-16510"/>
            <a:ext cx="308610" cy="687387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kg.png">    </p:cNvPr>
          <p:cNvPicPr>
            <a:picLocks noChangeAspect="1"/>
          </p:cNvPicPr>
          <p:nvPr/>
        </p:nvPicPr>
        <p:blipFill>
          <a:blip r:embed="rId1">
            <a:alphaModFix amt="60000"/>
          </a:blip>
          <a:stretch>
            <a:fillRect/>
          </a:stretch>
        </p:blipFill>
        <p:spPr>
          <a:xfrm>
            <a:off x="560705" y="3760470"/>
            <a:ext cx="11079480" cy="208597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kg.png">    </p:cNvPr>
          <p:cNvPicPr>
            <a:picLocks noChangeAspect="1"/>
          </p:cNvPicPr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560705" y="1328420"/>
            <a:ext cx="11079480" cy="208597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2996565" y="1990090"/>
            <a:ext cx="8214995" cy="355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示范用‘动词+领域+影响范围’写目标，如‘用短视频普及可持续时尚’，确保目标具体可行。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2954020" y="1537335"/>
            <a:ext cx="821499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目标设定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3091815" y="4357370"/>
            <a:ext cx="8214995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追问三次‘为什么’挖掘背后价值观，直至出现‘减少污染’‘发挥创意’等关键词，确保目标与内在需求一致。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3068320" y="3914140"/>
            <a:ext cx="821499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动机挖掘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What &amp; Why：目标与动机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8-06-16:17:12-d29gv24up1d2ae82kim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430" y="1518285"/>
            <a:ext cx="1696085" cy="1696085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12-d29gv24up1d2ae82kim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430" y="3976370"/>
            <a:ext cx="1696085" cy="1696085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6050" y="3068955"/>
            <a:ext cx="221615" cy="221615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4460" y="1424305"/>
            <a:ext cx="221615" cy="221615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4460" y="5516245"/>
            <a:ext cx="221615" cy="221615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8-06-16:17:11-d29gv1sup1d2ae82kil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42870" y="3871595"/>
            <a:ext cx="221615" cy="221615"/>
          </a:xfrm>
          <a:prstGeom prst="rect">
            <a:avLst/>
          </a:prstGeom>
        </p:spPr>
      </p:pic>
      <p:pic>
        <p:nvPicPr>
          <p:cNvPr id="15" name="Image 8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7" name="Image 1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1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8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9020000">
            <a:off x="9798050" y="311785"/>
            <a:ext cx="656590" cy="656590"/>
          </a:xfrm>
          <a:prstGeom prst="rect">
            <a:avLst/>
          </a:prstGeom>
        </p:spPr>
      </p:pic>
      <p:pic>
        <p:nvPicPr>
          <p:cNvPr id="19" name="Image 12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9980000">
            <a:off x="8573770" y="-572135"/>
            <a:ext cx="1540510" cy="1540510"/>
          </a:xfrm>
          <a:prstGeom prst="rect">
            <a:avLst/>
          </a:prstGeom>
        </p:spPr>
      </p:pic>
      <p:pic>
        <p:nvPicPr>
          <p:cNvPr id="20" name="Image 1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734675" y="6439535"/>
            <a:ext cx="791845" cy="791845"/>
          </a:xfrm>
          <a:prstGeom prst="rect">
            <a:avLst/>
          </a:prstGeom>
        </p:spPr>
      </p:pic>
      <p:pic>
        <p:nvPicPr>
          <p:cNvPr id="21" name="Image 1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0800000">
            <a:off x="9626600" y="6084570"/>
            <a:ext cx="1542415" cy="77343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k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8865" y="0"/>
            <a:ext cx="5029835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i0.png">    </p:cNvPr>
          <p:cNvPicPr>
            <a:picLocks noChangeAspect="1"/>
          </p:cNvPicPr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848360" y="3773170"/>
            <a:ext cx="5353050" cy="7505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11-d29gv1sup1d2ae82kii0.png">    </p:cNvPr>
          <p:cNvPicPr>
            <a:picLocks noChangeAspect="1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781050" y="1331595"/>
            <a:ext cx="5353050" cy="75057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 flipV="1">
            <a:off x="-1905" y="0"/>
            <a:ext cx="7306945" cy="6858000"/>
          </a:xfrm>
          <a:prstGeom prst="round1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6" name="Text 1"/>
          <p:cNvSpPr/>
          <p:nvPr/>
        </p:nvSpPr>
        <p:spPr>
          <a:xfrm>
            <a:off x="-1905" y="0"/>
            <a:ext cx="7306945" cy="6858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Where &amp; When：路径与节点</a:t>
            </a:r>
            <a:endParaRPr lang="en-US" sz="1600" dirty="0"/>
          </a:p>
        </p:txBody>
      </p:sp>
      <p:sp>
        <p:nvSpPr>
          <p:cNvPr id="8" name="Shape 3"/>
          <p:cNvSpPr/>
          <p:nvPr/>
        </p:nvSpPr>
        <p:spPr>
          <a:xfrm flipH="1">
            <a:off x="11388725" y="422910"/>
            <a:ext cx="614680" cy="575310"/>
          </a:xfrm>
          <a:custGeom>
            <a:avLst/>
            <a:gdLst/>
            <a:ahLst/>
            <a:cxnLst/>
            <a:rect l="l" t="t" r="r" b="b"/>
            <a:pathLst>
              <a:path w="614680" h="575310">
                <a:moveTo>
                  <a:pt x="614680" y="287655"/>
                </a:moveTo>
                <a:lnTo>
                  <a:pt x="606766" y="287655"/>
                </a:lnTo>
                <a:lnTo>
                  <a:pt x="598851" y="287655"/>
                </a:lnTo>
                <a:lnTo>
                  <a:pt x="592256" y="287655"/>
                </a:lnTo>
                <a:lnTo>
                  <a:pt x="592256" y="287655"/>
                </a:lnTo>
                <a:lnTo>
                  <a:pt x="600170" y="287655"/>
                </a:lnTo>
                <a:lnTo>
                  <a:pt x="606766" y="287655"/>
                </a:lnTo>
                <a:lnTo>
                  <a:pt x="614680" y="287655"/>
                </a:lnTo>
                <a:close/>
                <a:moveTo>
                  <a:pt x="592256" y="287655"/>
                </a:moveTo>
                <a:cubicBezTo>
                  <a:pt x="444522" y="290294"/>
                  <a:pt x="302064" y="120076"/>
                  <a:pt x="307340" y="0"/>
                </a:cubicBezTo>
                <a:cubicBezTo>
                  <a:pt x="309978" y="151745"/>
                  <a:pt x="149053" y="286335"/>
                  <a:pt x="22424" y="287655"/>
                </a:cubicBezTo>
                <a:cubicBezTo>
                  <a:pt x="170158" y="285016"/>
                  <a:pt x="312616" y="455234"/>
                  <a:pt x="307340" y="575310"/>
                </a:cubicBezTo>
                <a:cubicBezTo>
                  <a:pt x="304702" y="424885"/>
                  <a:pt x="465627" y="290294"/>
                  <a:pt x="592256" y="287655"/>
                </a:cubicBezTo>
                <a:close/>
                <a:moveTo>
                  <a:pt x="22424" y="287655"/>
                </a:moveTo>
                <a:lnTo>
                  <a:pt x="21105" y="287655"/>
                </a:lnTo>
                <a:lnTo>
                  <a:pt x="14510" y="287655"/>
                </a:lnTo>
                <a:lnTo>
                  <a:pt x="6595" y="287655"/>
                </a:lnTo>
                <a:lnTo>
                  <a:pt x="0" y="287655"/>
                </a:lnTo>
                <a:lnTo>
                  <a:pt x="7914" y="287655"/>
                </a:lnTo>
                <a:lnTo>
                  <a:pt x="15829" y="287655"/>
                </a:lnTo>
                <a:lnTo>
                  <a:pt x="22424" y="287655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9" name="Text 4"/>
          <p:cNvSpPr/>
          <p:nvPr/>
        </p:nvSpPr>
        <p:spPr>
          <a:xfrm>
            <a:off x="11388725" y="422910"/>
            <a:ext cx="614680" cy="57531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5"/>
          <p:cNvSpPr/>
          <p:nvPr/>
        </p:nvSpPr>
        <p:spPr>
          <a:xfrm flipH="1">
            <a:off x="11549380" y="559816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1" name="Text 6"/>
          <p:cNvSpPr/>
          <p:nvPr/>
        </p:nvSpPr>
        <p:spPr>
          <a:xfrm>
            <a:off x="11549380" y="559816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7"/>
          <p:cNvSpPr/>
          <p:nvPr/>
        </p:nvSpPr>
        <p:spPr>
          <a:xfrm flipH="1">
            <a:off x="11549380" y="61252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3" name="Text 8"/>
          <p:cNvSpPr/>
          <p:nvPr/>
        </p:nvSpPr>
        <p:spPr>
          <a:xfrm>
            <a:off x="11549380" y="61252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9"/>
          <p:cNvSpPr/>
          <p:nvPr/>
        </p:nvSpPr>
        <p:spPr>
          <a:xfrm flipH="1">
            <a:off x="11549380" y="5071110"/>
            <a:ext cx="293370" cy="274955"/>
          </a:xfrm>
          <a:custGeom>
            <a:avLst/>
            <a:gdLst/>
            <a:ahLst/>
            <a:cxnLst/>
            <a:rect l="l" t="t" r="r" b="b"/>
            <a:pathLst>
              <a:path w="293370" h="274955">
                <a:moveTo>
                  <a:pt x="293370" y="137478"/>
                </a:moveTo>
                <a:lnTo>
                  <a:pt x="289593" y="137478"/>
                </a:lnTo>
                <a:lnTo>
                  <a:pt x="285815" y="137478"/>
                </a:lnTo>
                <a:lnTo>
                  <a:pt x="282668" y="137478"/>
                </a:lnTo>
                <a:lnTo>
                  <a:pt x="282668" y="137478"/>
                </a:lnTo>
                <a:lnTo>
                  <a:pt x="286445" y="137478"/>
                </a:lnTo>
                <a:lnTo>
                  <a:pt x="289593" y="137478"/>
                </a:lnTo>
                <a:lnTo>
                  <a:pt x="293370" y="137478"/>
                </a:lnTo>
                <a:close/>
                <a:moveTo>
                  <a:pt x="282668" y="137478"/>
                </a:moveTo>
                <a:cubicBezTo>
                  <a:pt x="212158" y="138739"/>
                  <a:pt x="144167" y="57387"/>
                  <a:pt x="146685" y="0"/>
                </a:cubicBezTo>
                <a:cubicBezTo>
                  <a:pt x="147944" y="72523"/>
                  <a:pt x="71139" y="136847"/>
                  <a:pt x="10702" y="137478"/>
                </a:cubicBezTo>
                <a:cubicBezTo>
                  <a:pt x="81212" y="136216"/>
                  <a:pt x="149203" y="217568"/>
                  <a:pt x="146685" y="274955"/>
                </a:cubicBezTo>
                <a:cubicBezTo>
                  <a:pt x="145426" y="203063"/>
                  <a:pt x="222231" y="138739"/>
                  <a:pt x="282668" y="137478"/>
                </a:cubicBezTo>
                <a:close/>
                <a:moveTo>
                  <a:pt x="10702" y="137478"/>
                </a:moveTo>
                <a:lnTo>
                  <a:pt x="10073" y="137478"/>
                </a:lnTo>
                <a:lnTo>
                  <a:pt x="6925" y="137478"/>
                </a:lnTo>
                <a:lnTo>
                  <a:pt x="3148" y="137478"/>
                </a:lnTo>
                <a:lnTo>
                  <a:pt x="0" y="137478"/>
                </a:lnTo>
                <a:lnTo>
                  <a:pt x="3777" y="137478"/>
                </a:lnTo>
                <a:lnTo>
                  <a:pt x="7555" y="137478"/>
                </a:lnTo>
                <a:lnTo>
                  <a:pt x="10702" y="137478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5" name="Text 10"/>
          <p:cNvSpPr/>
          <p:nvPr/>
        </p:nvSpPr>
        <p:spPr>
          <a:xfrm>
            <a:off x="11549380" y="5071110"/>
            <a:ext cx="293370" cy="2749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Shape 11"/>
          <p:cNvSpPr/>
          <p:nvPr/>
        </p:nvSpPr>
        <p:spPr>
          <a:xfrm>
            <a:off x="11696065" y="1156335"/>
            <a:ext cx="0" cy="360000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17" name="Text 12"/>
          <p:cNvSpPr/>
          <p:nvPr/>
        </p:nvSpPr>
        <p:spPr>
          <a:xfrm>
            <a:off x="684530" y="1990090"/>
            <a:ext cx="6149975" cy="609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提供行业-城市-组织类型三维选择表，引导学生先圈最大机会池，再倒推‘最迟何时必须掌握何种证书’。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426085" y="1417320"/>
            <a:ext cx="5286375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路径选择</a:t>
            </a:r>
            <a:endParaRPr lang="en-US" sz="1600" dirty="0"/>
          </a:p>
        </p:txBody>
      </p:sp>
      <p:sp>
        <p:nvSpPr>
          <p:cNvPr id="19" name="Text 14"/>
          <p:cNvSpPr/>
          <p:nvPr/>
        </p:nvSpPr>
        <p:spPr>
          <a:xfrm>
            <a:off x="781050" y="4433570"/>
            <a:ext cx="6149975" cy="609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示范把‘进入深圳新能源车企做运营’拆成‘大三下前完成电池知识+抖音运营双项目’，实现空间与时间坐标对齐。</a:t>
            </a:r>
            <a:endParaRPr lang="en-US" sz="1600" dirty="0"/>
          </a:p>
        </p:txBody>
      </p:sp>
      <p:sp>
        <p:nvSpPr>
          <p:cNvPr id="20" name="Text 15"/>
          <p:cNvSpPr/>
          <p:nvPr/>
        </p:nvSpPr>
        <p:spPr>
          <a:xfrm>
            <a:off x="142875" y="3860800"/>
            <a:ext cx="5901055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节点规划</a:t>
            </a:r>
            <a:endParaRPr lang="en-US" sz="1600" dirty="0"/>
          </a:p>
        </p:txBody>
      </p:sp>
      <p:pic>
        <p:nvPicPr>
          <p:cNvPr id="21" name="Image 3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360" y="6214745"/>
            <a:ext cx="179705" cy="179705"/>
          </a:xfrm>
          <a:prstGeom prst="rect">
            <a:avLst/>
          </a:prstGeom>
        </p:spPr>
      </p:pic>
      <p:pic>
        <p:nvPicPr>
          <p:cNvPr id="22" name="Image 4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2060" y="6214745"/>
            <a:ext cx="179705" cy="179705"/>
          </a:xfrm>
          <a:prstGeom prst="rect">
            <a:avLst/>
          </a:prstGeom>
        </p:spPr>
      </p:pic>
      <p:pic>
        <p:nvPicPr>
          <p:cNvPr id="23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5760" y="6214745"/>
            <a:ext cx="179705" cy="179705"/>
          </a:xfrm>
          <a:prstGeom prst="rect">
            <a:avLst/>
          </a:prstGeom>
        </p:spPr>
      </p:pic>
      <p:pic>
        <p:nvPicPr>
          <p:cNvPr id="24" name="Image 6" descr="https://test-kimi-img.moonshot.cn/pub/slides/slides_tmpl/image/25-08-06-16:17:11-d29gv1sup1d2ae82kii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9360" y="5749925"/>
            <a:ext cx="2273300" cy="1117600"/>
          </a:xfrm>
          <a:prstGeom prst="rect">
            <a:avLst/>
          </a:prstGeom>
        </p:spPr>
      </p:pic>
      <p:pic>
        <p:nvPicPr>
          <p:cNvPr id="25" name="Image 7" descr="https://test-kimi-img.moonshot.cn/pub/slides/slides_tmpl/image/25-08-06-16:17:11-d29gv1sup1d2ae82kij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28400" y="0"/>
            <a:ext cx="1130300" cy="1066800"/>
          </a:xfrm>
          <a:prstGeom prst="rect">
            <a:avLst/>
          </a:prstGeom>
        </p:spPr>
      </p:pic>
      <p:pic>
        <p:nvPicPr>
          <p:cNvPr id="26" name="Image 8" descr="https://test-kimi-img.moonshot.cn/pub/slides/slides_tmpl/image/25-08-06-16:17:11-d29gv1sup1d2ae82kij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V="1">
            <a:off x="11328400" y="5791200"/>
            <a:ext cx="11303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职业生涯规划书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08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1-d29gv1sup1d2ae82kih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9200" y="1595120"/>
            <a:ext cx="5284470" cy="45224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1-d29gv1sup1d2ae82kih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40" y="1595120"/>
            <a:ext cx="5283200" cy="452183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080310" y="2894306"/>
            <a:ext cx="4215624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规划书是把目标、决策、行动、评估封装成一份可展示、可复盘、可更新的生涯产品。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044961" y="1958629"/>
            <a:ext cx="4285712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功能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6799472" y="2894306"/>
            <a:ext cx="4215624" cy="1422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核心模块包括自我认知、职业探索、目标路径、行动计划、评估修订，对应后续求职、升学、创业三场景均可复用。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6729384" y="1958629"/>
            <a:ext cx="4285712" cy="425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结构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规划书功能与结构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6790" y="6005195"/>
            <a:ext cx="1129030" cy="852805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240030" y="4361815"/>
            <a:ext cx="963930" cy="483235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0" y="4023995"/>
            <a:ext cx="384175" cy="384175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20000">
            <a:off x="9664700" y="303530"/>
            <a:ext cx="656590" cy="656590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980000">
            <a:off x="8440420" y="-580390"/>
            <a:ext cx="1540510" cy="154051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io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3985" y="1382395"/>
            <a:ext cx="4921885" cy="40271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12-d29gv24up1d2ae82kio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985" y="1382395"/>
            <a:ext cx="4921885" cy="402717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286510" y="2506345"/>
            <a:ext cx="4392295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示范用本地产业缺口2万人、平均起薪6000元等官方数据建立必要性，为规划书提供数据支持。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1249680" y="1918970"/>
            <a:ext cx="4465320" cy="3987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数据驱动</a:t>
            </a:r>
            <a:endParaRPr lang="en-US" sz="1600" dirty="0"/>
          </a:p>
        </p:txBody>
      </p:sp>
      <p:sp>
        <p:nvSpPr>
          <p:cNvPr id="6" name="Shape 2"/>
          <p:cNvSpPr/>
          <p:nvPr/>
        </p:nvSpPr>
        <p:spPr>
          <a:xfrm>
            <a:off x="672465" y="4773295"/>
            <a:ext cx="1233170" cy="1233170"/>
          </a:xfrm>
          <a:prstGeom prst="ellipse">
            <a:avLst/>
          </a:prstGeom>
          <a:solidFill>
            <a:srgbClr val="FFFFFF">
              <a:alpha val="0"/>
            </a:srgbClr>
          </a:solidFill>
          <a:ln/>
        </p:spPr>
      </p:sp>
      <p:sp>
        <p:nvSpPr>
          <p:cNvPr id="7" name="Text 3"/>
          <p:cNvSpPr/>
          <p:nvPr/>
        </p:nvSpPr>
        <p:spPr>
          <a:xfrm>
            <a:off x="672465" y="4773295"/>
            <a:ext cx="1233170" cy="12331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6777990" y="2506345"/>
            <a:ext cx="4392295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再用STAR法写入‘独立完成3台设备调试’故事证明能力，提醒每页同时呈现量化证据与情境细节。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6741160" y="1918970"/>
            <a:ext cx="4465320" cy="3987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故事驱动</a:t>
            </a:r>
            <a:endParaRPr lang="en-US" sz="1600" dirty="0"/>
          </a:p>
        </p:txBody>
      </p:sp>
      <p:sp>
        <p:nvSpPr>
          <p:cNvPr id="10" name="Shape 6"/>
          <p:cNvSpPr/>
          <p:nvPr/>
        </p:nvSpPr>
        <p:spPr>
          <a:xfrm>
            <a:off x="6163945" y="4773295"/>
            <a:ext cx="1233170" cy="1233170"/>
          </a:xfrm>
          <a:prstGeom prst="ellipse">
            <a:avLst/>
          </a:prstGeom>
          <a:solidFill>
            <a:srgbClr val="FFFFFF">
              <a:alpha val="0"/>
            </a:srgbClr>
          </a:solidFill>
          <a:ln/>
        </p:spPr>
      </p:sp>
      <p:sp>
        <p:nvSpPr>
          <p:cNvPr id="11" name="Text 7"/>
          <p:cNvSpPr/>
          <p:nvPr/>
        </p:nvSpPr>
        <p:spPr>
          <a:xfrm>
            <a:off x="6163945" y="4773295"/>
            <a:ext cx="1233170" cy="12331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数据+故事双轮驱动</a:t>
            </a:r>
            <a:endParaRPr lang="en-US" sz="1600" dirty="0"/>
          </a:p>
        </p:txBody>
      </p:sp>
      <p:pic>
        <p:nvPicPr>
          <p:cNvPr id="13" name="Image 2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" y="4707255"/>
            <a:ext cx="1104900" cy="1104900"/>
          </a:xfrm>
          <a:prstGeom prst="rect">
            <a:avLst/>
          </a:prstGeom>
        </p:spPr>
      </p:pic>
      <p:pic>
        <p:nvPicPr>
          <p:cNvPr id="14" name="Image 3" descr="https://test-kimi-img.moonshot.cn/pub/slides/slides_tmpl/image/25-08-06-16:17:12-d29gv24up1d2ae82kin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9965" y="4707255"/>
            <a:ext cx="1104900" cy="1104900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821690" y="4956810"/>
            <a:ext cx="779780" cy="6178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6" name="Text 10"/>
          <p:cNvSpPr/>
          <p:nvPr/>
        </p:nvSpPr>
        <p:spPr>
          <a:xfrm>
            <a:off x="6173470" y="4961890"/>
            <a:ext cx="1208405" cy="61785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17" name="Image 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-284480" y="275590"/>
            <a:ext cx="1076325" cy="539750"/>
          </a:xfrm>
          <a:prstGeom prst="rect">
            <a:avLst/>
          </a:prstGeom>
        </p:spPr>
      </p:pic>
      <p:pic>
        <p:nvPicPr>
          <p:cNvPr id="18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204470" y="-62865"/>
            <a:ext cx="386080" cy="386080"/>
          </a:xfrm>
          <a:prstGeom prst="rect">
            <a:avLst/>
          </a:prstGeom>
        </p:spPr>
      </p:pic>
      <p:pic>
        <p:nvPicPr>
          <p:cNvPr id="19" name="Image 6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8360" y="6214745"/>
            <a:ext cx="179705" cy="179705"/>
          </a:xfrm>
          <a:prstGeom prst="rect">
            <a:avLst/>
          </a:prstGeom>
        </p:spPr>
      </p:pic>
      <p:pic>
        <p:nvPicPr>
          <p:cNvPr id="20" name="Image 7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2060" y="6214745"/>
            <a:ext cx="179705" cy="179705"/>
          </a:xfrm>
          <a:prstGeom prst="rect">
            <a:avLst/>
          </a:prstGeom>
        </p:spPr>
      </p:pic>
      <p:pic>
        <p:nvPicPr>
          <p:cNvPr id="21" name="Image 8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35760" y="6214745"/>
            <a:ext cx="179705" cy="179705"/>
          </a:xfrm>
          <a:prstGeom prst="rect">
            <a:avLst/>
          </a:prstGeom>
        </p:spPr>
      </p:pic>
      <p:pic>
        <p:nvPicPr>
          <p:cNvPr id="22" name="Image 9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07760" y="6214745"/>
            <a:ext cx="179705" cy="179705"/>
          </a:xfrm>
          <a:prstGeom prst="rect">
            <a:avLst/>
          </a:prstGeom>
        </p:spPr>
      </p:pic>
      <p:pic>
        <p:nvPicPr>
          <p:cNvPr id="23" name="Image 1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01460" y="6214745"/>
            <a:ext cx="179705" cy="179705"/>
          </a:xfrm>
          <a:prstGeom prst="rect">
            <a:avLst/>
          </a:prstGeom>
        </p:spPr>
      </p:pic>
      <p:pic>
        <p:nvPicPr>
          <p:cNvPr id="24" name="Image 11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95160" y="6214745"/>
            <a:ext cx="179705" cy="179705"/>
          </a:xfrm>
          <a:prstGeom prst="rect">
            <a:avLst/>
          </a:prstGeom>
        </p:spPr>
      </p:pic>
      <p:pic>
        <p:nvPicPr>
          <p:cNvPr id="25" name="Image 12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  <p:pic>
        <p:nvPicPr>
          <p:cNvPr id="26" name="Image 1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467465" y="6457315"/>
            <a:ext cx="791845" cy="791845"/>
          </a:xfrm>
          <a:prstGeom prst="rect">
            <a:avLst/>
          </a:prstGeom>
        </p:spPr>
      </p:pic>
      <p:pic>
        <p:nvPicPr>
          <p:cNvPr id="27" name="Image 14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0800000">
            <a:off x="10359390" y="6102350"/>
            <a:ext cx="1542415" cy="773430"/>
          </a:xfrm>
          <a:prstGeom prst="rect">
            <a:avLst/>
          </a:prstGeom>
        </p:spPr>
      </p:pic>
      <p:pic>
        <p:nvPicPr>
          <p:cNvPr id="28" name="Image 15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19020000">
            <a:off x="10668000" y="517525"/>
            <a:ext cx="515620" cy="515620"/>
          </a:xfrm>
          <a:prstGeom prst="rect">
            <a:avLst/>
          </a:prstGeom>
        </p:spPr>
      </p:pic>
      <p:pic>
        <p:nvPicPr>
          <p:cNvPr id="29" name="Image 16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7">
            <a:alphaModFix amt="80000"/>
          </a:blip>
          <a:stretch>
            <a:fillRect/>
          </a:stretch>
        </p:blipFill>
        <p:spPr>
          <a:xfrm>
            <a:off x="204470" y="4153535"/>
            <a:ext cx="253365" cy="253365"/>
          </a:xfrm>
          <a:prstGeom prst="rect">
            <a:avLst/>
          </a:prstGeom>
        </p:spPr>
      </p:pic>
      <p:pic>
        <p:nvPicPr>
          <p:cNvPr id="30" name="Image 1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8">
            <a:alphaModFix amt="80000"/>
          </a:blip>
          <a:stretch>
            <a:fillRect/>
          </a:stretch>
        </p:blipFill>
        <p:spPr>
          <a:xfrm>
            <a:off x="541020" y="2988945"/>
            <a:ext cx="440055" cy="440055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3424" y="2765425"/>
            <a:ext cx="5336089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提供季度复盘表模板，含目标达成率、新机会出现、风险预警三栏，示范若本地新能源放缓则转向工业互联网。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868680" y="217805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动态评估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动态评估与修订机制</a:t>
            </a:r>
            <a:endParaRPr lang="en-US" sz="1600" dirty="0"/>
          </a:p>
        </p:txBody>
      </p:sp>
      <p:pic>
        <p:nvPicPr>
          <p:cNvPr id="5" name="Image 0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5680" y="1528445"/>
            <a:ext cx="6858000" cy="6858000"/>
          </a:xfrm>
          <a:prstGeom prst="rect">
            <a:avLst/>
          </a:prstGeom>
        </p:spPr>
      </p:pic>
      <p:pic>
        <p:nvPicPr>
          <p:cNvPr id="6" name="Image 1" descr="https://test-kimi-img.moonshot.cn/pub/slides/slides_tmpl/image/25-08-06-16:17:12-d29gv24up1d2ae82kiog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680" y="926465"/>
            <a:ext cx="5118100" cy="5118100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7690" y="1017905"/>
            <a:ext cx="369570" cy="36957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9545" y="5234305"/>
            <a:ext cx="506095" cy="50609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9300" y="5619750"/>
            <a:ext cx="370205" cy="37020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8-d29gv14up1d2ae82kie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1925" y="5989955"/>
            <a:ext cx="313055" cy="313055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flipV="1">
            <a:off x="-509270" y="5659755"/>
            <a:ext cx="1540510" cy="154051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-384810" y="5144770"/>
            <a:ext cx="1542415" cy="77343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>
            <a:off x="0" y="4457700"/>
            <a:ext cx="553085" cy="5530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0720" y="88328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9080"/>
            <a:ext cx="12191365" cy="5410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5750"/>
            <a:ext cx="12192000" cy="420052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913424" y="2765425"/>
            <a:ext cx="5336089" cy="1256108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撰写《职业生涯规划书》，需包含 “中国式现代化”相关元素（如参与新能源产业、乡村振兴项目等）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868680" y="217805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任务发布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82930" y="240030"/>
            <a:ext cx="7484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课堂活动——撰写职业生涯规划书</a:t>
            </a:r>
            <a:endParaRPr lang="en-US" sz="1600" dirty="0"/>
          </a:p>
        </p:txBody>
      </p:sp>
      <p:pic>
        <p:nvPicPr>
          <p:cNvPr id="7" name="Image 2" descr="https://test-kimi-img.moonshot.cn/pub/slides/slides_tmpl/image/25-08-06-16:17:06-d29gv0kup1d2ae82kid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755" y="1565910"/>
            <a:ext cx="2590165" cy="233934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8-d29gv14up1d2ae82kif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0455" y="3282950"/>
            <a:ext cx="2750820" cy="248285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7-d29gv0sup1d2ae82kid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9630" y="1957070"/>
            <a:ext cx="1379855" cy="124650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7-d29gv0sup1d2ae82kid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7490" y="3957320"/>
            <a:ext cx="2001520" cy="1808480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 flipH="1">
            <a:off x="11418570" y="4875530"/>
            <a:ext cx="553085" cy="553085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>
            <a:off x="8890635" y="998855"/>
            <a:ext cx="514985" cy="5149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0">
            <a:alphaModFix amt="80000"/>
          </a:blip>
          <a:stretch>
            <a:fillRect/>
          </a:stretch>
        </p:blipFill>
        <p:spPr>
          <a:xfrm>
            <a:off x="8467090" y="3957320"/>
            <a:ext cx="253365" cy="253365"/>
          </a:xfrm>
          <a:prstGeom prst="rect">
            <a:avLst/>
          </a:prstGeom>
        </p:spPr>
      </p:pic>
      <p:pic>
        <p:nvPicPr>
          <p:cNvPr id="15" name="Image 1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 rot="19020000">
            <a:off x="7801610" y="5855335"/>
            <a:ext cx="652145" cy="652145"/>
          </a:xfrm>
          <a:prstGeom prst="rect">
            <a:avLst/>
          </a:prstGeom>
        </p:spPr>
      </p:pic>
      <p:pic>
        <p:nvPicPr>
          <p:cNvPr id="16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 flipV="1" rot="11100000">
            <a:off x="9630410" y="1705610"/>
            <a:ext cx="368935" cy="368935"/>
          </a:xfrm>
          <a:prstGeom prst="rect">
            <a:avLst/>
          </a:prstGeom>
        </p:spPr>
      </p:pic>
      <p:pic>
        <p:nvPicPr>
          <p:cNvPr id="17" name="Image 12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1565910"/>
            <a:ext cx="317500" cy="4191000"/>
          </a:xfrm>
          <a:prstGeom prst="rect">
            <a:avLst/>
          </a:prstGeom>
        </p:spPr>
      </p:pic>
      <p:pic>
        <p:nvPicPr>
          <p:cNvPr id="18" name="Image 1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flipH="1" rot="16200000">
            <a:off x="-235585" y="254635"/>
            <a:ext cx="944880" cy="47371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知识回顾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09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12-d29gv24up1d2ae82kj1g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8380" y="1152525"/>
            <a:ext cx="8902700" cy="523176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388110" y="1817370"/>
            <a:ext cx="819277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掌握职业目标的分类、决策工具的原理以及职业生涯规划书的框架，为科学规划职业路径奠定理论基础。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1350010" y="147574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知识目标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1388110" y="3529330"/>
            <a:ext cx="8192770" cy="2667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能够独立设定短中长期目标，运用多种决策工具进行分析，并撰写出具有可操作性的职业生涯规划书。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1350010" y="318770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能力目标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388110" y="5210810"/>
            <a:ext cx="8192770" cy="533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培养理性思考和审慎判断的思维习惯，树立家国情怀，保持积极进取的心态，以应对职业发展中的不确定性。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350010" y="4869180"/>
            <a:ext cx="85604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素养目标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学习目标全景</a:t>
            </a:r>
            <a:endParaRPr lang="en-US" sz="1600" dirty="0"/>
          </a:p>
        </p:txBody>
      </p:sp>
      <p:pic>
        <p:nvPicPr>
          <p:cNvPr id="10" name="Image 1" descr="https://test-kimi-img.moonshot.cn/pub/slides/slides_tmpl/image/25-08-06-16:17:12-d29gv24up1d2ae82kiv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4440" y="1138555"/>
            <a:ext cx="1017905" cy="5264150"/>
          </a:xfrm>
          <a:prstGeom prst="rect">
            <a:avLst/>
          </a:prstGeom>
        </p:spPr>
      </p:pic>
      <p:pic>
        <p:nvPicPr>
          <p:cNvPr id="11" name="Image 2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140" y="2912110"/>
            <a:ext cx="5943600" cy="88900"/>
          </a:xfrm>
          <a:prstGeom prst="rect">
            <a:avLst/>
          </a:prstGeom>
        </p:spPr>
      </p:pic>
      <p:pic>
        <p:nvPicPr>
          <p:cNvPr id="12" name="Image 3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140" y="4585335"/>
            <a:ext cx="5943600" cy="8890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9732645" y="-266065"/>
            <a:ext cx="734695" cy="734695"/>
          </a:xfrm>
          <a:prstGeom prst="rect">
            <a:avLst/>
          </a:prstGeom>
        </p:spPr>
      </p:pic>
      <p:pic>
        <p:nvPicPr>
          <p:cNvPr id="14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454660" y="6495415"/>
            <a:ext cx="852805" cy="852805"/>
          </a:xfrm>
          <a:prstGeom prst="rect">
            <a:avLst/>
          </a:prstGeom>
        </p:spPr>
      </p:pic>
      <p:pic>
        <p:nvPicPr>
          <p:cNvPr id="15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1123" y="4251325"/>
            <a:ext cx="10673878" cy="711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用闪电图串联目标分类、SWOT、平衡单、CASVE、5W、规划书六模块，回顾各自核心功能与衔接顺序。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566440" y="3755390"/>
            <a:ext cx="6018632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知识回顾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582930" y="211455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知识回顾</a:t>
            </a:r>
            <a:endParaRPr lang="en-US" sz="1600" dirty="0"/>
          </a:p>
        </p:txBody>
      </p:sp>
      <p:pic>
        <p:nvPicPr>
          <p:cNvPr id="5" name="Image 0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">
            <a:alphaModFix amt="80000"/>
          </a:blip>
          <a:stretch>
            <a:fillRect/>
          </a:stretch>
        </p:blipFill>
        <p:spPr>
          <a:xfrm>
            <a:off x="11275060" y="5125085"/>
            <a:ext cx="514985" cy="514985"/>
          </a:xfrm>
          <a:prstGeom prst="rect">
            <a:avLst/>
          </a:prstGeom>
        </p:spPr>
      </p:pic>
      <p:pic>
        <p:nvPicPr>
          <p:cNvPr id="6" name="Image 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 rot="11100000">
            <a:off x="10544810" y="6162040"/>
            <a:ext cx="368935" cy="368935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3005" y="6146800"/>
            <a:ext cx="7286625" cy="117475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716915" y="5798185"/>
            <a:ext cx="253365" cy="253365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-509270" y="5659755"/>
            <a:ext cx="1540510" cy="15405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10-d29gv1kup1d2ae82kig0.jp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092835"/>
            <a:ext cx="12192000" cy="201422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020000">
            <a:off x="5776595" y="958850"/>
            <a:ext cx="1306195" cy="130619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11460480" cy="685800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545" y="360045"/>
            <a:ext cx="1540510" cy="154051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129540" y="6998970"/>
            <a:ext cx="774258" cy="762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6" name="Text 1"/>
          <p:cNvSpPr/>
          <p:nvPr/>
        </p:nvSpPr>
        <p:spPr>
          <a:xfrm>
            <a:off x="129540" y="6998970"/>
            <a:ext cx="774258" cy="762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2"/>
          <p:cNvSpPr/>
          <p:nvPr/>
        </p:nvSpPr>
        <p:spPr>
          <a:xfrm>
            <a:off x="167640" y="6730560"/>
            <a:ext cx="5667570" cy="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8" name="Text 3"/>
          <p:cNvSpPr/>
          <p:nvPr/>
        </p:nvSpPr>
        <p:spPr>
          <a:xfrm>
            <a:off x="6335395" y="1228725"/>
            <a:ext cx="6109970" cy="14090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96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THANKS</a:t>
            </a:r>
            <a:endParaRPr lang="en-US" sz="1600" dirty="0"/>
          </a:p>
        </p:txBody>
      </p:sp>
      <p:pic>
        <p:nvPicPr>
          <p:cNvPr id="9" name="Image 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40" y="0"/>
            <a:ext cx="2249805" cy="1128395"/>
          </a:xfrm>
          <a:prstGeom prst="rect">
            <a:avLst/>
          </a:prstGeom>
        </p:spPr>
      </p:pic>
      <p:pic>
        <p:nvPicPr>
          <p:cNvPr id="10" name="Image 4" descr="https://test-kimi-img.moonshot.cn/pub/slides/slides_tmpl/image/25-08-06-16:17:02-d29guvkup1d2ae82khs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8495" y="504825"/>
            <a:ext cx="623570" cy="623570"/>
          </a:xfrm>
          <a:prstGeom prst="rect">
            <a:avLst/>
          </a:prstGeom>
        </p:spPr>
      </p:pic>
      <p:pic>
        <p:nvPicPr>
          <p:cNvPr id="11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79250" y="5895975"/>
            <a:ext cx="765810" cy="765810"/>
          </a:xfrm>
          <a:prstGeom prst="rect">
            <a:avLst/>
          </a:prstGeom>
        </p:spPr>
      </p:pic>
      <p:pic>
        <p:nvPicPr>
          <p:cNvPr id="12" name="Image 6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-708025" y="5157470"/>
            <a:ext cx="2636520" cy="1991360"/>
          </a:xfrm>
          <a:prstGeom prst="rect">
            <a:avLst/>
          </a:prstGeom>
        </p:spPr>
      </p:pic>
      <p:pic>
        <p:nvPicPr>
          <p:cNvPr id="13" name="Image 7" descr="https://test-kimi-img.moonshot.cn/pub/slides/slides_tmpl/image/25-08-06-16:17:02-d29guvkup1d2ae82khug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61615" y="6415405"/>
            <a:ext cx="5937250" cy="298450"/>
          </a:xfrm>
          <a:prstGeom prst="rect">
            <a:avLst/>
          </a:prstGeom>
        </p:spPr>
      </p:pic>
      <p:sp>
        <p:nvSpPr>
          <p:cNvPr id="14" name="Text 4"/>
          <p:cNvSpPr/>
          <p:nvPr/>
        </p:nvSpPr>
        <p:spPr>
          <a:xfrm>
            <a:off x="6397625" y="2783205"/>
            <a:ext cx="5572760" cy="110299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66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谢谢您的观看</a:t>
            </a:r>
            <a:endParaRPr lang="en-US" sz="1600" dirty="0"/>
          </a:p>
        </p:txBody>
      </p:sp>
      <p:pic>
        <p:nvPicPr>
          <p:cNvPr id="15" name="Image 8" descr="https://test-kimi-img.moonshot.cn/pub/slides/slides_tmpl/image/25-08-06-16:17:03-d29guvsup1d2ae82ki3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06220" y="432435"/>
            <a:ext cx="3329940" cy="5659755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8-06-16:17:03-d29guvsup1d2ae82ki5g.jp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66875" y="570865"/>
            <a:ext cx="3040380" cy="53251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66290"/>
            <a:ext cx="11449050" cy="303720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4-d29gv04up1d2ae82kib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80" y="211455"/>
            <a:ext cx="11764010" cy="652081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rot="5400000">
            <a:off x="11033760" y="2450465"/>
            <a:ext cx="1542415" cy="77343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1172504" y="2811145"/>
            <a:ext cx="5336089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李某面临父母期望与自身兴趣的冲突，站在职业选择的十字路口，感到迷茫和焦虑。这一情景反映了许多人在职业决策中遇到的困境。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1127760" y="222377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李某的职业抉择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82930" y="506730"/>
            <a:ext cx="10151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情景导入：十字路口的抉择焦虑</a:t>
            </a:r>
            <a:endParaRPr lang="en-US" sz="1600" dirty="0"/>
          </a:p>
        </p:txBody>
      </p:sp>
      <p:pic>
        <p:nvPicPr>
          <p:cNvPr id="8" name="Image 3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 rot="19020000">
            <a:off x="6797675" y="5153660"/>
            <a:ext cx="469900" cy="46990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2-d29guvkup1d2ae82khr0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6955155" y="4487545"/>
            <a:ext cx="1102995" cy="110299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>
            <a:off x="1172210" y="6251575"/>
            <a:ext cx="1038860" cy="1038860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7">
            <a:alphaModFix amt="80000"/>
          </a:blip>
          <a:stretch>
            <a:fillRect/>
          </a:stretch>
        </p:blipFill>
        <p:spPr>
          <a:xfrm>
            <a:off x="9732645" y="-266065"/>
            <a:ext cx="734695" cy="734695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4-d29gv04up1d2ae82kiag.jpe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74255" y="2066290"/>
            <a:ext cx="4067810" cy="3050540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3-d29guvsup1d2ae82ki0g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720" y="1109345"/>
            <a:ext cx="5943600" cy="889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1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9080"/>
            <a:ext cx="12191365" cy="5410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4-d29gv04up1d2ae82kia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5750"/>
            <a:ext cx="12192000" cy="420052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913424" y="2765425"/>
            <a:ext cx="5336089" cy="1066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用三分钟写下当前最纠结的职业选择，标注左右为难的关键点，为后续的决策工具学习提供实际案例。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868680" y="2178050"/>
            <a:ext cx="542480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57E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记录决策困境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82930" y="240030"/>
            <a:ext cx="7484745" cy="4826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课堂任务：我的决策困境速写</a:t>
            </a:r>
            <a:endParaRPr lang="en-US" sz="1600" dirty="0"/>
          </a:p>
        </p:txBody>
      </p:sp>
      <p:pic>
        <p:nvPicPr>
          <p:cNvPr id="7" name="Image 2" descr="https://test-kimi-img.moonshot.cn/pub/slides/slides_tmpl/image/25-08-06-16:17:06-d29gv0kup1d2ae82kid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755" y="1565910"/>
            <a:ext cx="2590165" cy="233934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8-06-16:17:08-d29gv14up1d2ae82kif0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0455" y="3282950"/>
            <a:ext cx="2750820" cy="248285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8-06-16:17:07-d29gv0sup1d2ae82kid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9630" y="1957070"/>
            <a:ext cx="1379855" cy="1246505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8-06-16:17:07-d29gv0sup1d2ae82kid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7490" y="3957320"/>
            <a:ext cx="2001520" cy="1808480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rot="5400000">
            <a:off x="11033760" y="5330190"/>
            <a:ext cx="1542415" cy="773430"/>
          </a:xfrm>
          <a:prstGeom prst="rect">
            <a:avLst/>
          </a:prstGeom>
        </p:spPr>
      </p:pic>
      <p:pic>
        <p:nvPicPr>
          <p:cNvPr id="12" name="Image 7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 flipH="1">
            <a:off x="11418570" y="4875530"/>
            <a:ext cx="553085" cy="553085"/>
          </a:xfrm>
          <a:prstGeom prst="rect">
            <a:avLst/>
          </a:prstGeom>
        </p:spPr>
      </p:pic>
      <p:pic>
        <p:nvPicPr>
          <p:cNvPr id="13" name="Image 8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9">
            <a:alphaModFix amt="80000"/>
          </a:blip>
          <a:stretch>
            <a:fillRect/>
          </a:stretch>
        </p:blipFill>
        <p:spPr>
          <a:xfrm>
            <a:off x="8890635" y="998855"/>
            <a:ext cx="514985" cy="514985"/>
          </a:xfrm>
          <a:prstGeom prst="rect">
            <a:avLst/>
          </a:prstGeom>
        </p:spPr>
      </p:pic>
      <p:pic>
        <p:nvPicPr>
          <p:cNvPr id="14" name="Image 9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10">
            <a:alphaModFix amt="80000"/>
          </a:blip>
          <a:stretch>
            <a:fillRect/>
          </a:stretch>
        </p:blipFill>
        <p:spPr>
          <a:xfrm>
            <a:off x="8467090" y="3957320"/>
            <a:ext cx="253365" cy="253365"/>
          </a:xfrm>
          <a:prstGeom prst="rect">
            <a:avLst/>
          </a:prstGeom>
        </p:spPr>
      </p:pic>
      <p:pic>
        <p:nvPicPr>
          <p:cNvPr id="15" name="Image 10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 rot="19020000">
            <a:off x="7801610" y="5855335"/>
            <a:ext cx="652145" cy="652145"/>
          </a:xfrm>
          <a:prstGeom prst="rect">
            <a:avLst/>
          </a:prstGeom>
        </p:spPr>
      </p:pic>
      <p:pic>
        <p:nvPicPr>
          <p:cNvPr id="16" name="Image 11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 flipV="1" rot="11100000">
            <a:off x="9630410" y="1705610"/>
            <a:ext cx="368935" cy="368935"/>
          </a:xfrm>
          <a:prstGeom prst="rect">
            <a:avLst/>
          </a:prstGeom>
        </p:spPr>
      </p:pic>
      <p:pic>
        <p:nvPicPr>
          <p:cNvPr id="17" name="Image 12" descr="https://test-kimi-img.moonshot.cn/pub/slides/slides_tmpl/image/25-08-06-16:17:06-d29gv0kup1d2ae82kic0.jp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1565910"/>
            <a:ext cx="317500" cy="4191000"/>
          </a:xfrm>
          <a:prstGeom prst="rect">
            <a:avLst/>
          </a:prstGeom>
        </p:spPr>
      </p:pic>
      <p:pic>
        <p:nvPicPr>
          <p:cNvPr id="18" name="Image 13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flipH="1" rot="16200000">
            <a:off x="-235585" y="254635"/>
            <a:ext cx="944880" cy="4737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8-06-16:17:03-d29guvsup1d2ae82ki6g.png">    </p:cNvPr>
          <p:cNvPicPr>
            <a:picLocks noChangeAspect="1"/>
          </p:cNvPicPr>
          <p:nvPr/>
        </p:nvPicPr>
        <p:blipFill>
          <a:blip r:embed="rId1">
            <a:alphaModFix amt="5000"/>
          </a:blip>
          <a:stretch>
            <a:fillRect/>
          </a:stretch>
        </p:blipFill>
        <p:spPr>
          <a:xfrm>
            <a:off x="3647440" y="2155190"/>
            <a:ext cx="4575175" cy="7581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8-06-16:17:02-d29guvkup1d2ae82khq0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02900" y="466725"/>
            <a:ext cx="2249805" cy="11283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8-06-16:17:02-d29guvkup1d2ae82kht0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0" y="0"/>
            <a:ext cx="9992360" cy="673163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8-06-16:17:02-d29guvkup1d2ae82kht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620" y="5350510"/>
            <a:ext cx="2008505" cy="151701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373630" y="4048125"/>
            <a:ext cx="6873875" cy="12141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职业生涯目标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4304665" y="1414145"/>
            <a:ext cx="2804160" cy="2105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3800" dirty="0">
                <a:solidFill>
                  <a:srgbClr val="15801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pic>
        <p:nvPicPr>
          <p:cNvPr id="8" name="Image 4" descr="https://test-kimi-img.moonshot.cn/pub/slides/slides_tmpl/image/25-08-06-16:17:02-d29guvkup1d2ae82khrg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9505315" y="1277620"/>
            <a:ext cx="1764665" cy="1764665"/>
          </a:xfrm>
          <a:prstGeom prst="rect">
            <a:avLst/>
          </a:prstGeom>
        </p:spPr>
      </p:pic>
      <p:pic>
        <p:nvPicPr>
          <p:cNvPr id="9" name="Image 5" descr="https://test-kimi-img.moonshot.cn/pub/slides/slides_tmpl/image/25-08-06-16:17:02-d29guvkup1d2ae82khsg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5345" y="939800"/>
            <a:ext cx="5269865" cy="4725670"/>
          </a:xfrm>
          <a:prstGeom prst="rect">
            <a:avLst/>
          </a:prstGeom>
        </p:spPr>
      </p:pic>
      <p:pic>
        <p:nvPicPr>
          <p:cNvPr id="10" name="Image 6" descr="https://test-kimi-img.moonshot.cn/pub/slides/slides_tmpl/image/25-08-06-16:17:03-d29guvsup1d2ae82ki10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6320" y="1155065"/>
            <a:ext cx="4900295" cy="4404360"/>
          </a:xfrm>
          <a:prstGeom prst="rect">
            <a:avLst/>
          </a:prstGeom>
        </p:spPr>
      </p:pic>
      <p:pic>
        <p:nvPicPr>
          <p:cNvPr id="11" name="Image 7" descr="https://test-kimi-img.moonshot.cn/pub/slides/slides_tmpl/image/25-08-06-16:17:02-d29guvkup1d2ae82khu0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760000">
            <a:off x="9298940" y="818515"/>
            <a:ext cx="960755" cy="960755"/>
          </a:xfrm>
          <a:prstGeom prst="rect">
            <a:avLst/>
          </a:prstGeom>
        </p:spPr>
      </p:pic>
      <p:pic>
        <p:nvPicPr>
          <p:cNvPr id="12" name="Image 8" descr="https://test-kimi-img.moonshot.cn/pub/slides/slides_tmpl/image/25-08-06-16:17:03-d29guvsup1d2ae82ki80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-514350" y="-751840"/>
            <a:ext cx="12192000" cy="6751955"/>
          </a:xfrm>
          <a:prstGeom prst="rect">
            <a:avLst/>
          </a:prstGeom>
        </p:spPr>
      </p:pic>
      <p:pic>
        <p:nvPicPr>
          <p:cNvPr id="13" name="Image 9" descr="https://test-kimi-img.moonshot.cn/pub/slides/slides_tmpl/image/25-08-06-16:17:03-d29guvsup1d2ae82ki7g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4105" y="3587115"/>
            <a:ext cx="7286625" cy="117475"/>
          </a:xfrm>
          <a:prstGeom prst="rect">
            <a:avLst/>
          </a:prstGeom>
        </p:spPr>
      </p:pic>
      <p:pic>
        <p:nvPicPr>
          <p:cNvPr id="14" name="Image 10" descr="https://test-kimi-img.moonshot.cn/pub/slides/slides_tmpl/image/25-08-06-16:17:03-d29guvsup1d2ae82ki70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-34290" y="-503555"/>
            <a:ext cx="2386965" cy="2095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4CC0"/>
      </a:accent1>
      <a:accent2>
        <a:srgbClr val="00B0F0"/>
      </a:accent2>
      <a:accent3>
        <a:srgbClr val="1D3EBF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61</Slides>
  <Notes>61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</vt:vector>
  </TitlesOfParts>
  <Company>Moonshot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项目5 决策行动——人职适配与蓝图实施 </dc:title>
  <dc:subject>项目5 决策行动——人职适配与蓝图实施 </dc:subject>
  <dc:creator>Kimi</dc:creator>
  <cp:lastModifiedBy>Kimi</cp:lastModifiedBy>
  <cp:revision>1</cp:revision>
  <dcterms:created xsi:type="dcterms:W3CDTF">2025-09-04T15:30:11Z</dcterms:created>
  <dcterms:modified xsi:type="dcterms:W3CDTF">2025-09-04T15:30:11Z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4" name="AIGC">
    <vt:lpwstr>{"Label":"项目5 决策行动——人职适配与蓝图实施 ","ContentProducer":"001191110108MACG2KBH8F10000","ProduceID":"d2sqpp3acc4d2ntevc70","ReservedCode1":"","ContentPropagator":"001191110108MACG2KBH8F20000","PropagateID":"d2sqpp3acc4d2ntevc70","ReservedCode2":""}</vt:lpwstr>
  </property>
</Properties>
</file>